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2" r:id="rId2"/>
    <p:sldId id="267" r:id="rId3"/>
    <p:sldId id="331" r:id="rId4"/>
    <p:sldId id="335" r:id="rId5"/>
    <p:sldId id="336" r:id="rId6"/>
    <p:sldId id="326" r:id="rId7"/>
    <p:sldId id="332" r:id="rId8"/>
    <p:sldId id="322" r:id="rId9"/>
    <p:sldId id="327" r:id="rId10"/>
    <p:sldId id="333" r:id="rId11"/>
    <p:sldId id="329" r:id="rId12"/>
    <p:sldId id="328" r:id="rId13"/>
    <p:sldId id="330" r:id="rId14"/>
    <p:sldId id="334" r:id="rId15"/>
  </p:sldIdLst>
  <p:sldSz cx="12192000" cy="6858000"/>
  <p:notesSz cx="6858000" cy="9144000"/>
  <p:embeddedFontLst>
    <p:embeddedFont>
      <p:font typeface="Akrobat" panose="020B0604020202020204" charset="-52"/>
      <p:regular r:id="rId16"/>
      <p:bold r:id="rId17"/>
    </p:embeddedFont>
    <p:embeddedFont>
      <p:font typeface="Roboto" panose="02000000000000000000" pitchFamily="2" charset="0"/>
      <p:regular r:id="rId18"/>
      <p:bold r:id="rId19"/>
      <p:italic r:id="rId20"/>
      <p:boldItalic r:id="rId21"/>
    </p:embeddedFont>
    <p:embeddedFont>
      <p:font typeface="Akrobat Black" panose="020B0604020202020204" charset="-52"/>
      <p:bold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532"/>
    <a:srgbClr val="33CC33"/>
    <a:srgbClr val="016527"/>
    <a:srgbClr val="016B22"/>
    <a:srgbClr val="034A3A"/>
    <a:srgbClr val="000000"/>
    <a:srgbClr val="016626"/>
    <a:srgbClr val="016427"/>
    <a:srgbClr val="085334"/>
    <a:srgbClr val="085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96821" autoAdjust="0"/>
  </p:normalViewPr>
  <p:slideViewPr>
    <p:cSldViewPr snapToGrid="0">
      <p:cViewPr varScale="1">
        <p:scale>
          <a:sx n="154" d="100"/>
          <a:sy n="154" d="100"/>
        </p:scale>
        <p:origin x="16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46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46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46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46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46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3DBA49-6D53-4497-B0FF-1E46BABF7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9A7B20-7B67-48F7-839B-89F667D58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23C6D7-D217-44EC-A48E-A8AE0DE5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E906-5B3D-4EC8-9784-309631AA155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CEDBE1-AFED-40EE-BEB2-083668BB5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06076F-132C-4E45-886F-6D926FBC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82C25-8E27-4F90-9182-5731F686B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65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F2E09-9833-4C55-95F7-9E52A1248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BA3FEA-05EB-4F24-82E2-AF5D481D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0E310B-FE93-454E-9E1F-284BD6B7F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E906-5B3D-4EC8-9784-309631AA155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5F8035-B9F4-465D-BBF1-0E6E5DF3F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87D70-5AE7-44BF-8744-08ECCE2D0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82C25-8E27-4F90-9182-5731F686B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82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4CF6E0-A3DF-42DD-A7F3-4E9D33737C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6D7744-D17A-4567-9CDB-49B504B5E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7DDA86-B54C-481B-B4EA-ACB4B795F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E906-5B3D-4EC8-9784-309631AA155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42B298-48A5-4A0A-9FF8-8C8D0D62C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E5CB79-02D3-430A-9001-AA6AB01E6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82C25-8E27-4F90-9182-5731F686B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884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42979-A99A-4F44-BD9E-802F3368E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2815B6-CEC6-4E2F-8965-79234C911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EDB69B-43EE-4929-9F68-4BB503A69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E906-5B3D-4EC8-9784-309631AA155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3DDE80-B31C-4CFB-8481-FD42A7846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31A6E6-6516-4916-9624-E4EAC481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82C25-8E27-4F90-9182-5731F686B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223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F9F10-7061-4BA6-8C2B-C36AB349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FBEC5C-9BE6-4C2A-A229-8CEE9CC1F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6389D7-E408-4AD2-81E2-379CF0A98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E906-5B3D-4EC8-9784-309631AA155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E4DD33-DFE9-4502-BD7A-BA50360B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701D5A-8AB3-4197-8AEF-B0C087167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82C25-8E27-4F90-9182-5731F686B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93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DEB96-3DFD-4822-AF77-E9B164086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6010B5-64BF-4A25-BE5D-E8C89765B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81AB86-BA1E-4AD5-B066-3DE74F164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F94EF0-49FB-4BD7-A5AE-6C57D75B6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E906-5B3D-4EC8-9784-309631AA155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934CC1-33CD-4D74-8134-FC34E6C87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8EB66D-207A-402C-9DAB-DAE8D0C8E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82C25-8E27-4F90-9182-5731F686B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60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E0F6AB-DD58-41F7-8368-097858458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828FA7-F4DF-45CD-8AB3-895EF6536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57EF85-57CF-4F5A-8B83-90DFB5B69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1FA43CF-0282-4424-A86E-92E31E0D9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9D8BB3C-8660-456E-80FD-795612835F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47ADC9C-8674-4C67-B23D-5716A265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E906-5B3D-4EC8-9784-309631AA155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197D49-DE80-4E38-B0E1-8C84AB8F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5776BC-D5EB-47F2-B9F5-AFBE827A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82C25-8E27-4F90-9182-5731F686B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30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1CFF2-6060-42D9-B242-306ACC9A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91B995-1194-42F2-9602-70955B1C8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E906-5B3D-4EC8-9784-309631AA155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B87367-FF93-4266-8BFE-737A097AB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730A9C-DA72-4DF3-86BB-CE0F3C3D0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82C25-8E27-4F90-9182-5731F686B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237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228E1A-46CF-49D3-A986-4C5441737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E906-5B3D-4EC8-9784-309631AA155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499F2E-BABE-4553-817C-E6B77528F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0E14EC-2BA5-4A89-8BB0-A93D28B68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82C25-8E27-4F90-9182-5731F686B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84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0819B-63B8-4890-AED3-18089F31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D46C99-2AF6-4097-81C0-C4E8D3060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CA856A-B31C-45A6-9439-29B46FF09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84ACC7-47EB-4C19-BC60-F543E237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E906-5B3D-4EC8-9784-309631AA155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7758AA-7C8C-421D-B434-5D42A7A4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1F53F6-A469-4DC5-A635-282B1854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82C25-8E27-4F90-9182-5731F686B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249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D2C34-A1E9-40B8-B1C2-57045E47A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464FE9C-84A2-419A-A02D-C558D3871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A940F0-6377-4AE7-93D5-A888FDD3D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E1CF58-5AD1-4C02-9C65-4F76B7911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E906-5B3D-4EC8-9784-309631AA155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3864F5-611A-4862-8BB7-192462920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A2D8CC-C37D-4A2B-8D5F-D7AE561D7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82C25-8E27-4F90-9182-5731F686B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791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F9B4F-2CDC-4791-B934-1E694F5A8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7C378F-FCF6-430A-8696-A3DC2447F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0A995-7E3A-4348-AA92-DE8393283E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AE906-5B3D-4EC8-9784-309631AA155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50FFF3-B22F-4DF7-8246-85F5528B3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DAFA23-A757-4244-8748-4082BC3F0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82C25-8E27-4F90-9182-5731F686B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47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1546985-8175-47B7-9916-7BA47735C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D6FEE2-41DB-494F-9130-BD5758D74A49}"/>
              </a:ext>
            </a:extLst>
          </p:cNvPr>
          <p:cNvSpPr/>
          <p:nvPr/>
        </p:nvSpPr>
        <p:spPr>
          <a:xfrm>
            <a:off x="2743201" y="1235675"/>
            <a:ext cx="9448800" cy="3817091"/>
          </a:xfrm>
          <a:prstGeom prst="rect">
            <a:avLst/>
          </a:prstGeom>
          <a:gradFill flip="none" rotWithShape="1">
            <a:gsLst>
              <a:gs pos="20000">
                <a:srgbClr val="00741C">
                  <a:alpha val="84000"/>
                </a:srgbClr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3" name="Подзаголовок 12">
            <a:extLst>
              <a:ext uri="{FF2B5EF4-FFF2-40B4-BE49-F238E27FC236}">
                <a16:creationId xmlns:a16="http://schemas.microsoft.com/office/drawing/2014/main" id="{CA9222D1-B3FF-46D0-AB3C-D69402463A6B}"/>
              </a:ext>
            </a:extLst>
          </p:cNvPr>
          <p:cNvSpPr>
            <a:spLocks noGrp="1"/>
          </p:cNvSpPr>
          <p:nvPr/>
        </p:nvSpPr>
        <p:spPr>
          <a:xfrm>
            <a:off x="2863780" y="1548934"/>
            <a:ext cx="9032471" cy="1889751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0">
              <a:lnSpc>
                <a:spcPct val="110000"/>
              </a:lnSpc>
              <a:buNone/>
            </a:pPr>
            <a:r>
              <a:rPr lang="ru-RU" sz="3600" dirty="0">
                <a:solidFill>
                  <a:schemeClr val="bg1"/>
                </a:solidFill>
                <a:latin typeface="Akrobat Black" pitchFamily="2" charset="-52"/>
                <a:ea typeface="Roboto" pitchFamily="2" charset="0"/>
                <a:cs typeface="Open Sans" pitchFamily="34" charset="0"/>
              </a:rPr>
              <a:t>Технология повышения плодородия почвы- как резерв повышения урожайности и снижения затрат выращивания </a:t>
            </a:r>
            <a:r>
              <a:rPr lang="ru-RU" sz="3600" dirty="0" err="1" smtClean="0">
                <a:solidFill>
                  <a:schemeClr val="bg1"/>
                </a:solidFill>
                <a:latin typeface="Akrobat Black" pitchFamily="2" charset="-52"/>
                <a:ea typeface="Roboto" pitchFamily="2" charset="0"/>
                <a:cs typeface="Open Sans" pitchFamily="34" charset="0"/>
              </a:rPr>
              <a:t>сельхозкультур</a:t>
            </a:r>
            <a:endParaRPr lang="ru-RU" sz="3600" dirty="0" smtClean="0">
              <a:solidFill>
                <a:schemeClr val="bg1"/>
              </a:solidFill>
              <a:latin typeface="Akrobat Black" pitchFamily="2" charset="-52"/>
              <a:ea typeface="Roboto" pitchFamily="2" charset="0"/>
              <a:cs typeface="Open Sans" pitchFamily="34" charset="0"/>
            </a:endParaRPr>
          </a:p>
          <a:p>
            <a:pPr marL="0" indent="0" defTabSz="0">
              <a:lnSpc>
                <a:spcPct val="110000"/>
              </a:lnSpc>
              <a:buNone/>
            </a:pPr>
            <a:endParaRPr lang="ru-RU" dirty="0" smtClean="0">
              <a:solidFill>
                <a:schemeClr val="bg1"/>
              </a:solidFill>
              <a:latin typeface="Akrobat" panose="020B0604020202020204" charset="0"/>
              <a:ea typeface="Roboto" pitchFamily="2" charset="0"/>
              <a:cs typeface="Open Sans" pitchFamily="34" charset="0"/>
            </a:endParaRPr>
          </a:p>
          <a:p>
            <a:pPr marL="0" indent="0" defTabSz="0">
              <a:lnSpc>
                <a:spcPct val="110000"/>
              </a:lnSpc>
              <a:buNone/>
            </a:pPr>
            <a:r>
              <a:rPr lang="ru-RU" sz="1800" dirty="0" smtClean="0">
                <a:solidFill>
                  <a:schemeClr val="bg1"/>
                </a:solidFill>
                <a:latin typeface="Akrobat" panose="020B0604020202020204" charset="0"/>
                <a:ea typeface="Roboto" pitchFamily="2" charset="0"/>
                <a:cs typeface="Open Sans" pitchFamily="34" charset="0"/>
              </a:rPr>
              <a:t>Руководитель </a:t>
            </a:r>
            <a:r>
              <a:rPr lang="ru-RU" sz="1800" dirty="0">
                <a:solidFill>
                  <a:schemeClr val="bg1"/>
                </a:solidFill>
                <a:latin typeface="Akrobat" panose="020B0604020202020204" charset="0"/>
                <a:ea typeface="Roboto" pitchFamily="2" charset="0"/>
                <a:cs typeface="Open Sans" pitchFamily="34" charset="0"/>
              </a:rPr>
              <a:t>проекта Сибирского</a:t>
            </a:r>
            <a:r>
              <a:rPr lang="en-US" sz="1800" dirty="0">
                <a:solidFill>
                  <a:schemeClr val="bg1"/>
                </a:solidFill>
                <a:latin typeface="Akrobat" panose="020B0604020202020204" charset="0"/>
                <a:ea typeface="Roboto" pitchFamily="2" charset="0"/>
                <a:cs typeface="Open Sans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krobat" panose="020B0604020202020204" charset="0"/>
                <a:ea typeface="Roboto" pitchFamily="2" charset="0"/>
                <a:cs typeface="Open Sans" pitchFamily="34" charset="0"/>
              </a:rPr>
              <a:t>центра плодородия и семеноводства</a:t>
            </a:r>
            <a:endParaRPr lang="en-US" sz="1800" dirty="0">
              <a:solidFill>
                <a:schemeClr val="bg1"/>
              </a:solidFill>
              <a:latin typeface="Akrobat" panose="020B0604020202020204" charset="0"/>
              <a:ea typeface="Roboto" pitchFamily="2" charset="0"/>
              <a:cs typeface="Open Sans" pitchFamily="34" charset="0"/>
            </a:endParaRPr>
          </a:p>
          <a:p>
            <a:pPr marL="0" indent="0" defTabSz="0">
              <a:lnSpc>
                <a:spcPct val="110000"/>
              </a:lnSpc>
              <a:buNone/>
            </a:pPr>
            <a:r>
              <a:rPr lang="ru-RU" sz="1800" dirty="0">
                <a:solidFill>
                  <a:schemeClr val="bg1"/>
                </a:solidFill>
                <a:latin typeface="Akrobat" panose="020B0604020202020204" charset="0"/>
                <a:ea typeface="Roboto" pitchFamily="2" charset="0"/>
                <a:cs typeface="Open Sans" pitchFamily="34" charset="0"/>
              </a:rPr>
              <a:t>Юрий Антонович Колодий</a:t>
            </a:r>
          </a:p>
        </p:txBody>
      </p:sp>
    </p:spTree>
    <p:extLst>
      <p:ext uri="{BB962C8B-B14F-4D97-AF65-F5344CB8AC3E}">
        <p14:creationId xmlns:p14="http://schemas.microsoft.com/office/powerpoint/2010/main" val="47634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D26BACB4-616F-454B-8CD8-5EA8FF0A31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0" b="34395"/>
          <a:stretch/>
        </p:blipFill>
        <p:spPr>
          <a:xfrm>
            <a:off x="4633126" y="2693882"/>
            <a:ext cx="7263245" cy="231787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D59167-DA99-42BA-81D2-042FE77AD4F7}"/>
              </a:ext>
            </a:extLst>
          </p:cNvPr>
          <p:cNvSpPr/>
          <p:nvPr/>
        </p:nvSpPr>
        <p:spPr>
          <a:xfrm flipV="1">
            <a:off x="200185" y="-73955"/>
            <a:ext cx="12057718" cy="1596569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5" name="Полилиния 41">
            <a:extLst>
              <a:ext uri="{FF2B5EF4-FFF2-40B4-BE49-F238E27FC236}">
                <a16:creationId xmlns:a16="http://schemas.microsoft.com/office/drawing/2014/main" id="{19CA8061-3ECC-46B5-980B-98AB42B96571}"/>
              </a:ext>
            </a:extLst>
          </p:cNvPr>
          <p:cNvSpPr/>
          <p:nvPr/>
        </p:nvSpPr>
        <p:spPr>
          <a:xfrm rot="5400000">
            <a:off x="-1050389" y="1399351"/>
            <a:ext cx="6905718" cy="4010132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0">
            <a:gsLst>
              <a:gs pos="40000">
                <a:schemeClr val="bg1">
                  <a:alpha val="50000"/>
                </a:schemeClr>
              </a:gs>
              <a:gs pos="100000">
                <a:srgbClr val="CCFFCC">
                  <a:alpha val="44000"/>
                </a:srgbClr>
              </a:gs>
              <a:gs pos="100000">
                <a:srgbClr val="00741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pic>
        <p:nvPicPr>
          <p:cNvPr id="6" name="Picture 5" descr="C:\Открытка с ДР Горитько\to slide3-1.png">
            <a:extLst>
              <a:ext uri="{FF2B5EF4-FFF2-40B4-BE49-F238E27FC236}">
                <a16:creationId xmlns:a16="http://schemas.microsoft.com/office/drawing/2014/main" id="{70DB71E0-1C32-4DA5-9DAB-3354E9641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318224" y="-73955"/>
            <a:ext cx="5003525" cy="6945013"/>
          </a:xfrm>
          <a:prstGeom prst="rect">
            <a:avLst/>
          </a:prstGeom>
          <a:noFill/>
        </p:spPr>
      </p:pic>
      <p:sp>
        <p:nvSpPr>
          <p:cNvPr id="7" name="Полилиния 76">
            <a:extLst>
              <a:ext uri="{FF2B5EF4-FFF2-40B4-BE49-F238E27FC236}">
                <a16:creationId xmlns:a16="http://schemas.microsoft.com/office/drawing/2014/main" id="{E0DBF8A1-A69D-49F1-984F-963D4A8F7D2C}"/>
              </a:ext>
            </a:extLst>
          </p:cNvPr>
          <p:cNvSpPr/>
          <p:nvPr/>
        </p:nvSpPr>
        <p:spPr>
          <a:xfrm rot="5400000">
            <a:off x="-1355304" y="1055065"/>
            <a:ext cx="7199870" cy="4686971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8" name="Полилиния 77">
            <a:extLst>
              <a:ext uri="{FF2B5EF4-FFF2-40B4-BE49-F238E27FC236}">
                <a16:creationId xmlns:a16="http://schemas.microsoft.com/office/drawing/2014/main" id="{6EC60770-38E0-4481-B700-4E3BDC4F0618}"/>
              </a:ext>
            </a:extLst>
          </p:cNvPr>
          <p:cNvSpPr/>
          <p:nvPr/>
        </p:nvSpPr>
        <p:spPr>
          <a:xfrm rot="5400000">
            <a:off x="-1132467" y="1132469"/>
            <a:ext cx="6761621" cy="4496686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0">
            <a:gsLst>
              <a:gs pos="40000">
                <a:srgbClr val="00741C">
                  <a:alpha val="86000"/>
                </a:srgbClr>
              </a:gs>
              <a:gs pos="100000">
                <a:srgbClr val="03453E">
                  <a:alpha val="81000"/>
                </a:srgbClr>
              </a:gs>
              <a:gs pos="100000">
                <a:srgbClr val="00741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D19C2FFB-2024-487B-BE96-E695DDE789B8}"/>
              </a:ext>
            </a:extLst>
          </p:cNvPr>
          <p:cNvSpPr txBox="1">
            <a:spLocks/>
          </p:cNvSpPr>
          <p:nvPr/>
        </p:nvSpPr>
        <p:spPr>
          <a:xfrm>
            <a:off x="796043" y="973264"/>
            <a:ext cx="3195848" cy="590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spcBef>
                <a:spcPct val="0"/>
              </a:spcBef>
              <a:spcAft>
                <a:spcPts val="338"/>
              </a:spcAft>
            </a:pPr>
            <a:r>
              <a:rPr lang="ru-RU" sz="1400" dirty="0">
                <a:solidFill>
                  <a:schemeClr val="bg1"/>
                </a:solidFill>
                <a:latin typeface="Akrobat Black" panose="00000A00000000000000" pitchFamily="2" charset="-52"/>
              </a:rPr>
              <a:t>Протравка семян-20 литров ОПР на тонну семян</a:t>
            </a: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endParaRPr lang="ru-RU" sz="1400" dirty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r>
              <a:rPr lang="ru-RU" sz="1400" dirty="0">
                <a:solidFill>
                  <a:schemeClr val="bg1"/>
                </a:solidFill>
                <a:latin typeface="Akrobat Black" panose="00000A00000000000000" pitchFamily="2" charset="-52"/>
              </a:rPr>
              <a:t>Обработка посевов в фазе  начала кущения, совместно с гербицидами против двудольных сорняков - 10 литров ОПР на гектар</a:t>
            </a: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endParaRPr lang="ru-RU" sz="1400" dirty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r>
              <a:rPr lang="ru-RU" sz="1400" dirty="0">
                <a:solidFill>
                  <a:schemeClr val="bg1"/>
                </a:solidFill>
                <a:latin typeface="Akrobat Black" panose="00000A00000000000000" pitchFamily="2" charset="-52"/>
              </a:rPr>
              <a:t>- Обработка посевов в фазе конец кущения начала выхода в трубку - 10 литров ОПР на гектар</a:t>
            </a: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r>
              <a:rPr lang="ru-RU" sz="1400" dirty="0">
                <a:solidFill>
                  <a:schemeClr val="bg1"/>
                </a:solidFill>
                <a:latin typeface="Akrobat Black" panose="00000A00000000000000" pitchFamily="2" charset="-52"/>
              </a:rPr>
              <a:t>- Усиление развития корневой системы- создание условий использования влаги и питания в более глубоких слоях почвы</a:t>
            </a: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endParaRPr lang="ru-RU" sz="1400" dirty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r>
              <a:rPr lang="ru-RU" sz="1400" dirty="0">
                <a:solidFill>
                  <a:schemeClr val="bg1"/>
                </a:solidFill>
                <a:latin typeface="Akrobat Black" panose="00000A00000000000000" pitchFamily="2" charset="-52"/>
              </a:rPr>
              <a:t>Обработка посевов в фазе выхода </a:t>
            </a:r>
            <a:r>
              <a:rPr lang="ru-RU" sz="1400" dirty="0" err="1">
                <a:solidFill>
                  <a:schemeClr val="bg1"/>
                </a:solidFill>
                <a:latin typeface="Akrobat Black" panose="00000A00000000000000" pitchFamily="2" charset="-52"/>
              </a:rPr>
              <a:t>флагового</a:t>
            </a:r>
            <a:r>
              <a:rPr lang="ru-RU" sz="1400" dirty="0">
                <a:solidFill>
                  <a:schemeClr val="bg1"/>
                </a:solidFill>
                <a:latin typeface="Akrobat Black" panose="00000A00000000000000" pitchFamily="2" charset="-52"/>
              </a:rPr>
              <a:t> листа-10 литров ОПР на гектар</a:t>
            </a: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endParaRPr lang="ru-RU" sz="1400" dirty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r>
              <a:rPr lang="ru-RU" sz="1400" dirty="0">
                <a:solidFill>
                  <a:schemeClr val="bg1"/>
                </a:solidFill>
                <a:latin typeface="Akrobat Black" panose="00000A00000000000000" pitchFamily="2" charset="-52"/>
              </a:rPr>
              <a:t>Обработка посевов через 7-9 дней после наступления фазы тестообразного состояния зерна ( 35% влажности) - 10 литров ОПР + 1,0-1,5 литров гербицида сплошного действия ( 540 </a:t>
            </a:r>
            <a:r>
              <a:rPr lang="ru-RU" sz="1400" dirty="0" err="1">
                <a:solidFill>
                  <a:schemeClr val="bg1"/>
                </a:solidFill>
                <a:latin typeface="Akrobat Black" panose="00000A00000000000000" pitchFamily="2" charset="-52"/>
              </a:rPr>
              <a:t>д.в</a:t>
            </a:r>
            <a:r>
              <a:rPr lang="ru-RU" sz="1400" dirty="0">
                <a:solidFill>
                  <a:schemeClr val="bg1"/>
                </a:solidFill>
                <a:latin typeface="Akrobat Black" panose="00000A00000000000000" pitchFamily="2" charset="-52"/>
              </a:rPr>
              <a:t>.)</a:t>
            </a: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endParaRPr lang="ru-RU" sz="1400" dirty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endParaRPr lang="ru-RU" sz="1400" dirty="0">
              <a:solidFill>
                <a:schemeClr val="bg1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Полилиния 98">
            <a:extLst>
              <a:ext uri="{FF2B5EF4-FFF2-40B4-BE49-F238E27FC236}">
                <a16:creationId xmlns:a16="http://schemas.microsoft.com/office/drawing/2014/main" id="{4D23E79A-E439-4379-B252-FA5D64A0EE25}"/>
              </a:ext>
            </a:extLst>
          </p:cNvPr>
          <p:cNvSpPr/>
          <p:nvPr/>
        </p:nvSpPr>
        <p:spPr>
          <a:xfrm rot="5400000">
            <a:off x="355461" y="986983"/>
            <a:ext cx="359823" cy="262200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12" name="Полилиния 98">
            <a:extLst>
              <a:ext uri="{FF2B5EF4-FFF2-40B4-BE49-F238E27FC236}">
                <a16:creationId xmlns:a16="http://schemas.microsoft.com/office/drawing/2014/main" id="{CF221DBD-AF38-43C7-9138-B8EEE5D70222}"/>
              </a:ext>
            </a:extLst>
          </p:cNvPr>
          <p:cNvSpPr/>
          <p:nvPr/>
        </p:nvSpPr>
        <p:spPr>
          <a:xfrm rot="5400000">
            <a:off x="363183" y="2863358"/>
            <a:ext cx="359823" cy="262200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13" name="Полилиния 98">
            <a:extLst>
              <a:ext uri="{FF2B5EF4-FFF2-40B4-BE49-F238E27FC236}">
                <a16:creationId xmlns:a16="http://schemas.microsoft.com/office/drawing/2014/main" id="{03B4F997-6EB8-4BB7-AB59-E3D3F8660E80}"/>
              </a:ext>
            </a:extLst>
          </p:cNvPr>
          <p:cNvSpPr/>
          <p:nvPr/>
        </p:nvSpPr>
        <p:spPr>
          <a:xfrm rot="5400000">
            <a:off x="355461" y="1712133"/>
            <a:ext cx="359823" cy="262200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14" name="Полилиния 98">
            <a:extLst>
              <a:ext uri="{FF2B5EF4-FFF2-40B4-BE49-F238E27FC236}">
                <a16:creationId xmlns:a16="http://schemas.microsoft.com/office/drawing/2014/main" id="{3EBB724C-7F8D-4494-984C-0DE976ED4773}"/>
              </a:ext>
            </a:extLst>
          </p:cNvPr>
          <p:cNvSpPr/>
          <p:nvPr/>
        </p:nvSpPr>
        <p:spPr>
          <a:xfrm rot="5400000">
            <a:off x="348592" y="4453282"/>
            <a:ext cx="359823" cy="262200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44A8A349-CC05-4A12-AFD3-631A93A4E7FC}"/>
              </a:ext>
            </a:extLst>
          </p:cNvPr>
          <p:cNvSpPr txBox="1">
            <a:spLocks/>
          </p:cNvSpPr>
          <p:nvPr/>
        </p:nvSpPr>
        <p:spPr>
          <a:xfrm>
            <a:off x="404272" y="953827"/>
            <a:ext cx="181593" cy="40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35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1</a:t>
            </a:r>
            <a:endParaRPr lang="ru-RU" sz="1350" dirty="0">
              <a:solidFill>
                <a:schemeClr val="bg1"/>
              </a:solidFill>
              <a:latin typeface="Akrobat" panose="00000600000000000000" pitchFamily="2" charset="-52"/>
              <a:ea typeface="Roboto" pitchFamily="2" charset="0"/>
            </a:endParaRPr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A65E7CB3-0F4E-499D-BA6D-BBB261A3893E}"/>
              </a:ext>
            </a:extLst>
          </p:cNvPr>
          <p:cNvSpPr txBox="1">
            <a:spLocks/>
          </p:cNvSpPr>
          <p:nvPr/>
        </p:nvSpPr>
        <p:spPr>
          <a:xfrm>
            <a:off x="379190" y="1668880"/>
            <a:ext cx="181593" cy="40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35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2</a:t>
            </a:r>
            <a:endParaRPr lang="ru-RU" sz="1350" dirty="0">
              <a:solidFill>
                <a:schemeClr val="bg1"/>
              </a:solidFill>
              <a:latin typeface="Akrobat" panose="00000600000000000000" pitchFamily="2" charset="-52"/>
              <a:ea typeface="Roboto" pitchFamily="2" charset="0"/>
            </a:endParaRPr>
          </a:p>
        </p:txBody>
      </p:sp>
      <p:sp>
        <p:nvSpPr>
          <p:cNvPr id="17" name="Заголовок 2">
            <a:extLst>
              <a:ext uri="{FF2B5EF4-FFF2-40B4-BE49-F238E27FC236}">
                <a16:creationId xmlns:a16="http://schemas.microsoft.com/office/drawing/2014/main" id="{7ADDC5F3-98C4-4CCE-8517-89511117C1BB}"/>
              </a:ext>
            </a:extLst>
          </p:cNvPr>
          <p:cNvSpPr txBox="1">
            <a:spLocks/>
          </p:cNvSpPr>
          <p:nvPr/>
        </p:nvSpPr>
        <p:spPr>
          <a:xfrm>
            <a:off x="376185" y="4406219"/>
            <a:ext cx="181593" cy="40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35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4</a:t>
            </a:r>
            <a:endParaRPr lang="ru-RU" sz="1350" dirty="0">
              <a:solidFill>
                <a:schemeClr val="bg1"/>
              </a:solidFill>
              <a:latin typeface="Akrobat" panose="00000600000000000000" pitchFamily="2" charset="-52"/>
              <a:ea typeface="Roboto" pitchFamily="2" charset="0"/>
            </a:endParaRPr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34FF11E0-4ACE-4FBE-8820-D9DF78BD2FBD}"/>
              </a:ext>
            </a:extLst>
          </p:cNvPr>
          <p:cNvSpPr txBox="1">
            <a:spLocks/>
          </p:cNvSpPr>
          <p:nvPr/>
        </p:nvSpPr>
        <p:spPr>
          <a:xfrm>
            <a:off x="389452" y="2804309"/>
            <a:ext cx="181593" cy="40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35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3</a:t>
            </a:r>
            <a:endParaRPr lang="ru-RU" sz="1350" dirty="0">
              <a:solidFill>
                <a:schemeClr val="bg1"/>
              </a:solidFill>
              <a:latin typeface="Akrobat" panose="00000600000000000000" pitchFamily="2" charset="-52"/>
              <a:ea typeface="Roboto" pitchFamily="2" charset="0"/>
            </a:endParaRPr>
          </a:p>
        </p:txBody>
      </p:sp>
      <p:sp>
        <p:nvSpPr>
          <p:cNvPr id="63" name="Заголовок 2">
            <a:extLst>
              <a:ext uri="{FF2B5EF4-FFF2-40B4-BE49-F238E27FC236}">
                <a16:creationId xmlns:a16="http://schemas.microsoft.com/office/drawing/2014/main" id="{76E2525C-2DDF-4BDE-8A9B-C8949BCF7B01}"/>
              </a:ext>
            </a:extLst>
          </p:cNvPr>
          <p:cNvSpPr txBox="1">
            <a:spLocks/>
          </p:cNvSpPr>
          <p:nvPr/>
        </p:nvSpPr>
        <p:spPr>
          <a:xfrm>
            <a:off x="4950506" y="423915"/>
            <a:ext cx="638929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Технология </a:t>
            </a:r>
            <a:r>
              <a:rPr lang="ru-RU" sz="2400" dirty="0" smtClean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выращивания зерновых- </a:t>
            </a:r>
            <a:r>
              <a:rPr lang="ru-RU" sz="240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оптимум</a:t>
            </a:r>
            <a:endParaRPr lang="ru-RU" sz="2400" dirty="0">
              <a:solidFill>
                <a:schemeClr val="bg1"/>
              </a:solidFill>
              <a:latin typeface="Akrobat" panose="00000600000000000000" pitchFamily="2" charset="-52"/>
              <a:ea typeface="Roboto" pitchFamily="2" charset="0"/>
            </a:endParaRPr>
          </a:p>
          <a:p>
            <a:pPr defTabSz="514350">
              <a:lnSpc>
                <a:spcPct val="90000"/>
              </a:lnSpc>
              <a:spcBef>
                <a:spcPct val="0"/>
              </a:spcBef>
              <a:defRPr/>
            </a:pPr>
            <a:endParaRPr lang="ru-RU" sz="2400" dirty="0">
              <a:solidFill>
                <a:schemeClr val="bg1"/>
              </a:solidFill>
              <a:latin typeface="Akrobat Black" panose="00000A00000000000000" pitchFamily="2" charset="-52"/>
              <a:ea typeface="Roboto" pitchFamily="2" charset="0"/>
            </a:endParaRPr>
          </a:p>
        </p:txBody>
      </p:sp>
      <p:sp>
        <p:nvSpPr>
          <p:cNvPr id="29" name="Полилиния 98">
            <a:extLst>
              <a:ext uri="{FF2B5EF4-FFF2-40B4-BE49-F238E27FC236}">
                <a16:creationId xmlns:a16="http://schemas.microsoft.com/office/drawing/2014/main" id="{368B370E-3F1F-4538-8B9F-F60A69C751D8}"/>
              </a:ext>
            </a:extLst>
          </p:cNvPr>
          <p:cNvSpPr/>
          <p:nvPr/>
        </p:nvSpPr>
        <p:spPr>
          <a:xfrm rot="5400000">
            <a:off x="348592" y="5181367"/>
            <a:ext cx="359823" cy="262200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30" name="Заголовок 2">
            <a:extLst>
              <a:ext uri="{FF2B5EF4-FFF2-40B4-BE49-F238E27FC236}">
                <a16:creationId xmlns:a16="http://schemas.microsoft.com/office/drawing/2014/main" id="{DFC2966B-A6D4-4D75-83A9-F55AFF55F9B0}"/>
              </a:ext>
            </a:extLst>
          </p:cNvPr>
          <p:cNvSpPr txBox="1">
            <a:spLocks/>
          </p:cNvSpPr>
          <p:nvPr/>
        </p:nvSpPr>
        <p:spPr>
          <a:xfrm>
            <a:off x="376185" y="5134304"/>
            <a:ext cx="181593" cy="284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35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5</a:t>
            </a:r>
            <a:endParaRPr lang="ru-RU" sz="1350" dirty="0">
              <a:solidFill>
                <a:schemeClr val="bg1"/>
              </a:solidFill>
              <a:latin typeface="Akrobat" panose="00000600000000000000" pitchFamily="2" charset="-52"/>
              <a:ea typeface="Roboto" pitchFamily="2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68A50EF0-83E5-4663-B423-88776D4ABFAA}"/>
              </a:ext>
            </a:extLst>
          </p:cNvPr>
          <p:cNvSpPr/>
          <p:nvPr/>
        </p:nvSpPr>
        <p:spPr>
          <a:xfrm>
            <a:off x="7207564" y="2055446"/>
            <a:ext cx="435465" cy="3079228"/>
          </a:xfrm>
          <a:prstGeom prst="rect">
            <a:avLst/>
          </a:prstGeom>
          <a:solidFill>
            <a:schemeClr val="accent6">
              <a:lumMod val="50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krobat Black" panose="020B0604020202020204" charset="0"/>
              </a:rPr>
              <a:t>2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8A07C3C-4562-4174-A2EF-3440A539204D}"/>
              </a:ext>
            </a:extLst>
          </p:cNvPr>
          <p:cNvSpPr/>
          <p:nvPr/>
        </p:nvSpPr>
        <p:spPr>
          <a:xfrm>
            <a:off x="7688038" y="2055446"/>
            <a:ext cx="560223" cy="3079228"/>
          </a:xfrm>
          <a:prstGeom prst="rect">
            <a:avLst/>
          </a:prstGeom>
          <a:solidFill>
            <a:schemeClr val="accent6">
              <a:lumMod val="50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krobat Black" panose="020B0604020202020204" charset="0"/>
              </a:rPr>
              <a:t>3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Akrobat Black" panose="020B060402020202020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BC9819C-DB47-41E2-BE77-EEA3B5D6BEF9}"/>
              </a:ext>
            </a:extLst>
          </p:cNvPr>
          <p:cNvSpPr/>
          <p:nvPr/>
        </p:nvSpPr>
        <p:spPr>
          <a:xfrm>
            <a:off x="8763544" y="2055446"/>
            <a:ext cx="519531" cy="3079228"/>
          </a:xfrm>
          <a:prstGeom prst="rect">
            <a:avLst/>
          </a:prstGeom>
          <a:solidFill>
            <a:schemeClr val="accent6">
              <a:lumMod val="50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krobat Black" panose="020B0604020202020204" charset="0"/>
              </a:rPr>
              <a:t>4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Akrobat Black" panose="020B060402020202020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9296772-18AB-48EF-8E55-BB9E9A913EF6}"/>
              </a:ext>
            </a:extLst>
          </p:cNvPr>
          <p:cNvSpPr/>
          <p:nvPr/>
        </p:nvSpPr>
        <p:spPr>
          <a:xfrm>
            <a:off x="10736579" y="2055446"/>
            <a:ext cx="519531" cy="3079228"/>
          </a:xfrm>
          <a:prstGeom prst="rect">
            <a:avLst/>
          </a:prstGeom>
          <a:solidFill>
            <a:schemeClr val="accent6">
              <a:lumMod val="50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krobat Black" panose="020B0604020202020204" charset="0"/>
              </a:rPr>
              <a:t>5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Akrobat Black" panose="020B0604020202020204" charset="0"/>
            </a:endParaRPr>
          </a:p>
        </p:txBody>
      </p:sp>
      <p:sp>
        <p:nvSpPr>
          <p:cNvPr id="26" name="Подзаголовок 12">
            <a:extLst>
              <a:ext uri="{FF2B5EF4-FFF2-40B4-BE49-F238E27FC236}">
                <a16:creationId xmlns:a16="http://schemas.microsoft.com/office/drawing/2014/main" id="{64F480E8-79FC-4569-892A-61F7152B944F}"/>
              </a:ext>
            </a:extLst>
          </p:cNvPr>
          <p:cNvSpPr txBox="1">
            <a:spLocks/>
          </p:cNvSpPr>
          <p:nvPr/>
        </p:nvSpPr>
        <p:spPr>
          <a:xfrm>
            <a:off x="6134148" y="5502794"/>
            <a:ext cx="5703042" cy="877223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/>
          <a:p>
            <a:pPr algn="ctr" defTabSz="914354">
              <a:spcAft>
                <a:spcPts val="415"/>
              </a:spcAft>
              <a:buClr>
                <a:schemeClr val="accent1">
                  <a:lumMod val="75000"/>
                </a:schemeClr>
              </a:buClr>
              <a:buSzPct val="85000"/>
              <a:defRPr/>
            </a:pPr>
            <a:r>
              <a:rPr lang="ru-RU" sz="2492" b="1" dirty="0">
                <a:solidFill>
                  <a:srgbClr val="006600"/>
                </a:solidFill>
                <a:latin typeface="Akrobat Black"/>
                <a:ea typeface="Verdana" panose="020B0604030504040204" pitchFamily="34" charset="0"/>
                <a:cs typeface="Open Sans" pitchFamily="34" charset="0"/>
              </a:rPr>
              <a:t>РЕКОМЕНДУЕМАЯ НОРМА РАСХОДА РАБОЧЕГО РАСТВОРА: </a:t>
            </a:r>
            <a:r>
              <a:rPr lang="en-US" sz="2492" b="1" dirty="0">
                <a:solidFill>
                  <a:srgbClr val="006600"/>
                </a:solidFill>
                <a:latin typeface="Akrobat Black"/>
                <a:ea typeface="Verdana" panose="020B0604030504040204" pitchFamily="34" charset="0"/>
                <a:cs typeface="Open Sans" pitchFamily="34" charset="0"/>
              </a:rPr>
              <a:t>10-</a:t>
            </a:r>
            <a:r>
              <a:rPr lang="ru-RU" sz="2492" b="1" dirty="0">
                <a:solidFill>
                  <a:srgbClr val="006600"/>
                </a:solidFill>
                <a:latin typeface="Akrobat Black"/>
                <a:ea typeface="Verdana" panose="020B0604030504040204" pitchFamily="34" charset="0"/>
                <a:cs typeface="Open Sans" pitchFamily="34" charset="0"/>
              </a:rPr>
              <a:t>50 л./Га.</a:t>
            </a:r>
          </a:p>
        </p:txBody>
      </p:sp>
    </p:spTree>
    <p:extLst>
      <p:ext uri="{BB962C8B-B14F-4D97-AF65-F5344CB8AC3E}">
        <p14:creationId xmlns:p14="http://schemas.microsoft.com/office/powerpoint/2010/main" val="1162332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79E568-6ABD-4A79-86CC-E8AF61C7D631}"/>
              </a:ext>
            </a:extLst>
          </p:cNvPr>
          <p:cNvSpPr/>
          <p:nvPr/>
        </p:nvSpPr>
        <p:spPr>
          <a:xfrm flipV="1">
            <a:off x="659211" y="-167527"/>
            <a:ext cx="11532606" cy="1734494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Akrobat Black"/>
              <a:ea typeface="Verdana" panose="020B0604030504040204" pitchFamily="34" charset="0"/>
            </a:endParaRPr>
          </a:p>
        </p:txBody>
      </p:sp>
      <p:sp>
        <p:nvSpPr>
          <p:cNvPr id="7" name="Полилиния 41">
            <a:extLst>
              <a:ext uri="{FF2B5EF4-FFF2-40B4-BE49-F238E27FC236}">
                <a16:creationId xmlns:a16="http://schemas.microsoft.com/office/drawing/2014/main" id="{387ED29F-C950-436A-86D4-C17302144B75}"/>
              </a:ext>
            </a:extLst>
          </p:cNvPr>
          <p:cNvSpPr/>
          <p:nvPr/>
        </p:nvSpPr>
        <p:spPr>
          <a:xfrm rot="5400000">
            <a:off x="85045" y="1243447"/>
            <a:ext cx="7112357" cy="4477386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0">
            <a:gsLst>
              <a:gs pos="40000">
                <a:schemeClr val="bg1">
                  <a:alpha val="50000"/>
                </a:schemeClr>
              </a:gs>
              <a:gs pos="100000">
                <a:srgbClr val="CCFFCC">
                  <a:alpha val="44000"/>
                </a:srgbClr>
              </a:gs>
              <a:gs pos="100000">
                <a:srgbClr val="00741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Akrobat Black"/>
              <a:ea typeface="Verdana" panose="020B0604030504040204" pitchFamily="34" charset="0"/>
            </a:endParaRPr>
          </a:p>
        </p:txBody>
      </p:sp>
      <p:pic>
        <p:nvPicPr>
          <p:cNvPr id="8" name="Picture 5" descr="C:\Открытка с ДР Горитько\to slide3-1.png">
            <a:extLst>
              <a:ext uri="{FF2B5EF4-FFF2-40B4-BE49-F238E27FC236}">
                <a16:creationId xmlns:a16="http://schemas.microsoft.com/office/drawing/2014/main" id="{CED42DB5-FC62-4EC9-AB2D-305E4DF35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42" y="-276776"/>
            <a:ext cx="5736751" cy="7446722"/>
          </a:xfrm>
          <a:prstGeom prst="rect">
            <a:avLst/>
          </a:prstGeom>
          <a:noFill/>
        </p:spPr>
      </p:pic>
      <p:sp>
        <p:nvSpPr>
          <p:cNvPr id="9" name="Полилиния 76">
            <a:extLst>
              <a:ext uri="{FF2B5EF4-FFF2-40B4-BE49-F238E27FC236}">
                <a16:creationId xmlns:a16="http://schemas.microsoft.com/office/drawing/2014/main" id="{9718D4F5-06F4-4120-983E-C649D9E539B6}"/>
              </a:ext>
            </a:extLst>
          </p:cNvPr>
          <p:cNvSpPr/>
          <p:nvPr/>
        </p:nvSpPr>
        <p:spPr>
          <a:xfrm rot="5400000">
            <a:off x="-1322380" y="669840"/>
            <a:ext cx="7755326" cy="5522033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Akrobat Black"/>
              <a:ea typeface="Verdana" panose="020B0604030504040204" pitchFamily="34" charset="0"/>
            </a:endParaRPr>
          </a:p>
        </p:txBody>
      </p:sp>
      <p:sp>
        <p:nvSpPr>
          <p:cNvPr id="10" name="Полилиния 77">
            <a:extLst>
              <a:ext uri="{FF2B5EF4-FFF2-40B4-BE49-F238E27FC236}">
                <a16:creationId xmlns:a16="http://schemas.microsoft.com/office/drawing/2014/main" id="{FE9D2AEC-2052-4A62-9F3E-F371FA9EFC7A}"/>
              </a:ext>
            </a:extLst>
          </p:cNvPr>
          <p:cNvSpPr/>
          <p:nvPr/>
        </p:nvSpPr>
        <p:spPr>
          <a:xfrm rot="5400000">
            <a:off x="-518976" y="947292"/>
            <a:ext cx="7175541" cy="5087658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0">
            <a:gsLst>
              <a:gs pos="40000">
                <a:srgbClr val="00741C">
                  <a:alpha val="86000"/>
                </a:srgbClr>
              </a:gs>
              <a:gs pos="100000">
                <a:srgbClr val="03453E">
                  <a:alpha val="81000"/>
                </a:srgbClr>
              </a:gs>
              <a:gs pos="100000">
                <a:srgbClr val="00741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Akrobat Black"/>
              <a:ea typeface="Verdana" panose="020B0604030504040204" pitchFamily="34" charset="0"/>
            </a:endParaRP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D52C15E8-14F5-4EC5-8C6F-4547B30FE4BF}"/>
              </a:ext>
            </a:extLst>
          </p:cNvPr>
          <p:cNvSpPr txBox="1">
            <a:spLocks/>
          </p:cNvSpPr>
          <p:nvPr/>
        </p:nvSpPr>
        <p:spPr>
          <a:xfrm>
            <a:off x="1137285" y="276734"/>
            <a:ext cx="3109085" cy="5140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spcBef>
                <a:spcPct val="0"/>
              </a:spcBef>
              <a:spcAft>
                <a:spcPts val="601"/>
              </a:spcAft>
            </a:pPr>
            <a:r>
              <a:rPr lang="ru-RU" sz="1938" b="1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Регламент применения </a:t>
            </a:r>
            <a:endParaRPr lang="en-US" sz="1938" b="1" dirty="0">
              <a:solidFill>
                <a:schemeClr val="bg1"/>
              </a:solidFill>
              <a:latin typeface="Akrobat Black"/>
              <a:ea typeface="Verdana" panose="020B0604030504040204" pitchFamily="34" charset="0"/>
            </a:endParaRP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endParaRPr lang="en-US" sz="1938" dirty="0">
              <a:solidFill>
                <a:schemeClr val="bg1"/>
              </a:solidFill>
              <a:latin typeface="Akrobat Black"/>
              <a:ea typeface="Verdana" panose="020B0604030504040204" pitchFamily="34" charset="0"/>
            </a:endParaRP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r>
              <a:rPr lang="ru-RU" sz="1662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Обработка семян: 10-20 литров ОПР на тонну семян</a:t>
            </a: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endParaRPr lang="ru-RU" sz="1662" dirty="0">
              <a:solidFill>
                <a:schemeClr val="bg1"/>
              </a:solidFill>
              <a:latin typeface="Akrobat Black"/>
              <a:ea typeface="Verdana" panose="020B0604030504040204" pitchFamily="34" charset="0"/>
            </a:endParaRP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r>
              <a:rPr lang="ru-RU" sz="1662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Обработка посевов в фазе 5-6 настоящих </a:t>
            </a:r>
            <a:r>
              <a:rPr lang="ru-RU" sz="1662" dirty="0" smtClean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листь</a:t>
            </a:r>
            <a:r>
              <a:rPr lang="ru-RU" sz="1662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е</a:t>
            </a:r>
            <a:r>
              <a:rPr lang="ru-RU" sz="1662" dirty="0" smtClean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в- </a:t>
            </a:r>
            <a:r>
              <a:rPr lang="ru-RU" sz="1662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10 литров ОПР на гектар</a:t>
            </a: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endParaRPr lang="ru-RU" sz="1662" dirty="0">
              <a:solidFill>
                <a:schemeClr val="bg1"/>
              </a:solidFill>
              <a:latin typeface="Akrobat Black"/>
              <a:ea typeface="Verdana" panose="020B0604030504040204" pitchFamily="34" charset="0"/>
            </a:endParaRP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r>
              <a:rPr lang="ru-RU" sz="1662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Обработка посевов в фазе- стадия "звезды"</a:t>
            </a: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endParaRPr lang="ru-RU" sz="1662" dirty="0">
              <a:solidFill>
                <a:schemeClr val="bg1"/>
              </a:solidFill>
              <a:latin typeface="Akrobat Black"/>
              <a:ea typeface="Verdana" panose="020B0604030504040204" pitchFamily="34" charset="0"/>
            </a:endParaRP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r>
              <a:rPr lang="ru-RU" sz="1662" dirty="0" err="1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Сеникация</a:t>
            </a:r>
            <a:r>
              <a:rPr lang="ru-RU" sz="1662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- обработка посевов при влажности зерна 35-40 %,10 литров ОПР совместно с 1,0-1,5 литров гербицида сплошного действия ( </a:t>
            </a:r>
            <a:r>
              <a:rPr lang="ru-RU" sz="1662" dirty="0" err="1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д.в</a:t>
            </a:r>
            <a:r>
              <a:rPr lang="ru-RU" sz="1662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. 540 </a:t>
            </a:r>
            <a:r>
              <a:rPr lang="ru-RU" sz="1662" dirty="0" err="1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гр</a:t>
            </a:r>
            <a:r>
              <a:rPr lang="ru-RU" sz="1662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/л).</a:t>
            </a: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442A0BB5-723B-4964-9860-3B7FB43D4C08}"/>
              </a:ext>
            </a:extLst>
          </p:cNvPr>
          <p:cNvSpPr txBox="1">
            <a:spLocks/>
          </p:cNvSpPr>
          <p:nvPr/>
        </p:nvSpPr>
        <p:spPr>
          <a:xfrm>
            <a:off x="5760252" y="332851"/>
            <a:ext cx="5312715" cy="78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92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ТЕХНОЛОГИЯ ВЫРАЩИВАНИЯ ПОДСОЛНЕЧНИКА</a:t>
            </a:r>
          </a:p>
        </p:txBody>
      </p:sp>
      <p:sp>
        <p:nvSpPr>
          <p:cNvPr id="14" name="Полилиния 98">
            <a:extLst>
              <a:ext uri="{FF2B5EF4-FFF2-40B4-BE49-F238E27FC236}">
                <a16:creationId xmlns:a16="http://schemas.microsoft.com/office/drawing/2014/main" id="{98099396-4D7C-40BE-A6FB-542D5BD44AA3}"/>
              </a:ext>
            </a:extLst>
          </p:cNvPr>
          <p:cNvSpPr/>
          <p:nvPr/>
        </p:nvSpPr>
        <p:spPr>
          <a:xfrm rot="5400000">
            <a:off x="751801" y="1031995"/>
            <a:ext cx="387213" cy="308574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Akrobat Black"/>
              <a:ea typeface="Verdana" panose="020B0604030504040204" pitchFamily="34" charset="0"/>
            </a:endParaRPr>
          </a:p>
        </p:txBody>
      </p:sp>
      <p:sp>
        <p:nvSpPr>
          <p:cNvPr id="15" name="Полилиния 98">
            <a:extLst>
              <a:ext uri="{FF2B5EF4-FFF2-40B4-BE49-F238E27FC236}">
                <a16:creationId xmlns:a16="http://schemas.microsoft.com/office/drawing/2014/main" id="{9B5F17AE-3648-43A0-AE07-798216DC8777}"/>
              </a:ext>
            </a:extLst>
          </p:cNvPr>
          <p:cNvSpPr/>
          <p:nvPr/>
        </p:nvSpPr>
        <p:spPr>
          <a:xfrm rot="5400000">
            <a:off x="717612" y="3117346"/>
            <a:ext cx="387213" cy="308574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Akrobat Black"/>
              <a:ea typeface="Verdana" panose="020B0604030504040204" pitchFamily="34" charset="0"/>
            </a:endParaRPr>
          </a:p>
        </p:txBody>
      </p:sp>
      <p:sp>
        <p:nvSpPr>
          <p:cNvPr id="16" name="Полилиния 98">
            <a:extLst>
              <a:ext uri="{FF2B5EF4-FFF2-40B4-BE49-F238E27FC236}">
                <a16:creationId xmlns:a16="http://schemas.microsoft.com/office/drawing/2014/main" id="{8C7FE7C7-463B-40C9-9DD8-4EA2D7E3F09E}"/>
              </a:ext>
            </a:extLst>
          </p:cNvPr>
          <p:cNvSpPr/>
          <p:nvPr/>
        </p:nvSpPr>
        <p:spPr>
          <a:xfrm rot="5400000">
            <a:off x="740778" y="1939096"/>
            <a:ext cx="387213" cy="308574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Akrobat Black"/>
              <a:ea typeface="Verdana" panose="020B0604030504040204" pitchFamily="34" charset="0"/>
            </a:endParaRPr>
          </a:p>
        </p:txBody>
      </p:sp>
      <p:sp>
        <p:nvSpPr>
          <p:cNvPr id="17" name="Полилиния 98">
            <a:extLst>
              <a:ext uri="{FF2B5EF4-FFF2-40B4-BE49-F238E27FC236}">
                <a16:creationId xmlns:a16="http://schemas.microsoft.com/office/drawing/2014/main" id="{2D66021C-C878-45EA-ACE3-384832DBC269}"/>
              </a:ext>
            </a:extLst>
          </p:cNvPr>
          <p:cNvSpPr/>
          <p:nvPr/>
        </p:nvSpPr>
        <p:spPr>
          <a:xfrm rot="5400000">
            <a:off x="725107" y="4064552"/>
            <a:ext cx="387213" cy="308574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Akrobat Black"/>
              <a:ea typeface="Verdana" panose="020B0604030504040204" pitchFamily="34" charset="0"/>
            </a:endParaRPr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695B2575-1FBE-410C-8564-381C193B5AF6}"/>
              </a:ext>
            </a:extLst>
          </p:cNvPr>
          <p:cNvSpPr txBox="1">
            <a:spLocks/>
          </p:cNvSpPr>
          <p:nvPr/>
        </p:nvSpPr>
        <p:spPr>
          <a:xfrm>
            <a:off x="791119" y="1009522"/>
            <a:ext cx="21371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19" name="Заголовок 2">
            <a:extLst>
              <a:ext uri="{FF2B5EF4-FFF2-40B4-BE49-F238E27FC236}">
                <a16:creationId xmlns:a16="http://schemas.microsoft.com/office/drawing/2014/main" id="{5D95398D-6167-42C8-86C0-28AA8572E355}"/>
              </a:ext>
            </a:extLst>
          </p:cNvPr>
          <p:cNvSpPr txBox="1">
            <a:spLocks/>
          </p:cNvSpPr>
          <p:nvPr/>
        </p:nvSpPr>
        <p:spPr>
          <a:xfrm>
            <a:off x="746410" y="1905758"/>
            <a:ext cx="21371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5240012-947D-452D-9226-772938C6C7E9}"/>
              </a:ext>
            </a:extLst>
          </p:cNvPr>
          <p:cNvSpPr txBox="1">
            <a:spLocks/>
          </p:cNvSpPr>
          <p:nvPr/>
        </p:nvSpPr>
        <p:spPr>
          <a:xfrm>
            <a:off x="723460" y="4025233"/>
            <a:ext cx="21371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4</a:t>
            </a:r>
          </a:p>
        </p:txBody>
      </p:sp>
      <p:sp>
        <p:nvSpPr>
          <p:cNvPr id="21" name="Заголовок 2">
            <a:extLst>
              <a:ext uri="{FF2B5EF4-FFF2-40B4-BE49-F238E27FC236}">
                <a16:creationId xmlns:a16="http://schemas.microsoft.com/office/drawing/2014/main" id="{3B2C09A6-00D5-4CAB-BB31-DDE88AFC3470}"/>
              </a:ext>
            </a:extLst>
          </p:cNvPr>
          <p:cNvSpPr txBox="1">
            <a:spLocks/>
          </p:cNvSpPr>
          <p:nvPr/>
        </p:nvSpPr>
        <p:spPr>
          <a:xfrm>
            <a:off x="729391" y="3074379"/>
            <a:ext cx="21371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28" name="Подзаголовок 12">
            <a:extLst>
              <a:ext uri="{FF2B5EF4-FFF2-40B4-BE49-F238E27FC236}">
                <a16:creationId xmlns:a16="http://schemas.microsoft.com/office/drawing/2014/main" id="{64F480E8-79FC-4569-892A-61F7152B944F}"/>
              </a:ext>
            </a:extLst>
          </p:cNvPr>
          <p:cNvSpPr txBox="1">
            <a:spLocks/>
          </p:cNvSpPr>
          <p:nvPr/>
        </p:nvSpPr>
        <p:spPr>
          <a:xfrm>
            <a:off x="6134148" y="4772967"/>
            <a:ext cx="5703042" cy="1982704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/>
          <a:p>
            <a:pPr algn="ctr" defTabSz="914354">
              <a:spcAft>
                <a:spcPts val="415"/>
              </a:spcAft>
              <a:buClr>
                <a:schemeClr val="accent1">
                  <a:lumMod val="75000"/>
                </a:schemeClr>
              </a:buClr>
              <a:buSzPct val="85000"/>
              <a:defRPr/>
            </a:pPr>
            <a:r>
              <a:rPr lang="ru-RU" sz="2492" b="1" dirty="0">
                <a:solidFill>
                  <a:srgbClr val="006600"/>
                </a:solidFill>
                <a:latin typeface="Akrobat Black"/>
                <a:ea typeface="Verdana" panose="020B0604030504040204" pitchFamily="34" charset="0"/>
                <a:cs typeface="Open Sans" pitchFamily="34" charset="0"/>
              </a:rPr>
              <a:t>РЕКОМЕНДУЕМАЯ НОРМА РАСХОДА РАБОЧЕГО РАСТВОРА: </a:t>
            </a:r>
            <a:r>
              <a:rPr lang="en-US" sz="2492" b="1" dirty="0">
                <a:solidFill>
                  <a:srgbClr val="006600"/>
                </a:solidFill>
                <a:latin typeface="Akrobat Black"/>
                <a:ea typeface="Verdana" panose="020B0604030504040204" pitchFamily="34" charset="0"/>
                <a:cs typeface="Open Sans" pitchFamily="34" charset="0"/>
              </a:rPr>
              <a:t>10-</a:t>
            </a:r>
            <a:r>
              <a:rPr lang="ru-RU" sz="2492" b="1" dirty="0">
                <a:solidFill>
                  <a:srgbClr val="006600"/>
                </a:solidFill>
                <a:latin typeface="Akrobat Black"/>
                <a:ea typeface="Verdana" panose="020B0604030504040204" pitchFamily="34" charset="0"/>
                <a:cs typeface="Open Sans" pitchFamily="34" charset="0"/>
              </a:rPr>
              <a:t>50 л./Га.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39445" b="48058"/>
          <a:stretch/>
        </p:blipFill>
        <p:spPr>
          <a:xfrm>
            <a:off x="5884248" y="2490566"/>
            <a:ext cx="6023790" cy="1672894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943221" y="2044770"/>
            <a:ext cx="439003" cy="2261488"/>
            <a:chOff x="14915170" y="2411395"/>
            <a:chExt cx="1207008" cy="3266594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14915170" y="2849060"/>
              <a:ext cx="1207008" cy="2828929"/>
            </a:xfrm>
            <a:prstGeom prst="roundRect">
              <a:avLst/>
            </a:prstGeom>
            <a:noFill/>
            <a:ln w="38100">
              <a:solidFill>
                <a:srgbClr val="EC00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46"/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14915170" y="2411395"/>
              <a:ext cx="1207008" cy="43766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dirty="0">
                  <a:solidFill>
                    <a:srgbClr val="EC008B"/>
                  </a:solidFill>
                </a:rPr>
                <a:t>2</a:t>
              </a:r>
              <a:endParaRPr lang="ru-RU" sz="1662" dirty="0">
                <a:solidFill>
                  <a:srgbClr val="EC008B"/>
                </a:solidFill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954473" y="2044770"/>
            <a:ext cx="266392" cy="2261488"/>
            <a:chOff x="14915170" y="2411395"/>
            <a:chExt cx="1207008" cy="3266594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14915170" y="2849060"/>
              <a:ext cx="1207008" cy="2828929"/>
            </a:xfrm>
            <a:prstGeom prst="roundRect">
              <a:avLst/>
            </a:prstGeom>
            <a:noFill/>
            <a:ln w="38100">
              <a:solidFill>
                <a:srgbClr val="EC00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46"/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14915170" y="2411395"/>
              <a:ext cx="1207008" cy="43766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dirty="0">
                  <a:solidFill>
                    <a:srgbClr val="EC008B"/>
                  </a:solidFill>
                </a:rPr>
                <a:t>1</a:t>
              </a:r>
              <a:endParaRPr lang="ru-RU" sz="1662" dirty="0">
                <a:solidFill>
                  <a:srgbClr val="EC008B"/>
                </a:solidFill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8311383" y="2044770"/>
            <a:ext cx="475379" cy="2261488"/>
            <a:chOff x="14915170" y="2411395"/>
            <a:chExt cx="1207008" cy="3266594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14915170" y="2849060"/>
              <a:ext cx="1207008" cy="2828929"/>
            </a:xfrm>
            <a:prstGeom prst="roundRect">
              <a:avLst/>
            </a:prstGeom>
            <a:noFill/>
            <a:ln w="38100">
              <a:solidFill>
                <a:srgbClr val="EC00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46"/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14915170" y="2411395"/>
              <a:ext cx="1207008" cy="43766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dirty="0">
                  <a:solidFill>
                    <a:srgbClr val="EC008B"/>
                  </a:solidFill>
                </a:rPr>
                <a:t>3</a:t>
              </a:r>
              <a:endParaRPr lang="ru-RU" sz="1662" dirty="0">
                <a:solidFill>
                  <a:srgbClr val="EC008B"/>
                </a:solidFill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0622831" y="2044770"/>
            <a:ext cx="575208" cy="2261488"/>
            <a:chOff x="14915170" y="2411395"/>
            <a:chExt cx="1207008" cy="3266594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14915170" y="2849060"/>
              <a:ext cx="1207008" cy="2828929"/>
            </a:xfrm>
            <a:prstGeom prst="roundRect">
              <a:avLst/>
            </a:prstGeom>
            <a:noFill/>
            <a:ln w="38100">
              <a:solidFill>
                <a:srgbClr val="EC00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46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915170" y="2411395"/>
              <a:ext cx="1207008" cy="43766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dirty="0">
                  <a:solidFill>
                    <a:srgbClr val="EC008B"/>
                  </a:solidFill>
                </a:rPr>
                <a:t>4</a:t>
              </a:r>
              <a:endParaRPr lang="ru-RU" sz="1662" dirty="0">
                <a:solidFill>
                  <a:srgbClr val="EC00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83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79E568-6ABD-4A79-86CC-E8AF61C7D631}"/>
              </a:ext>
            </a:extLst>
          </p:cNvPr>
          <p:cNvSpPr/>
          <p:nvPr/>
        </p:nvSpPr>
        <p:spPr>
          <a:xfrm flipV="1">
            <a:off x="659211" y="-167527"/>
            <a:ext cx="11532606" cy="1734494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Akrobat Black"/>
              <a:ea typeface="Verdana" panose="020B0604030504040204" pitchFamily="34" charset="0"/>
            </a:endParaRPr>
          </a:p>
        </p:txBody>
      </p:sp>
      <p:sp>
        <p:nvSpPr>
          <p:cNvPr id="7" name="Полилиния 41">
            <a:extLst>
              <a:ext uri="{FF2B5EF4-FFF2-40B4-BE49-F238E27FC236}">
                <a16:creationId xmlns:a16="http://schemas.microsoft.com/office/drawing/2014/main" id="{387ED29F-C950-436A-86D4-C17302144B75}"/>
              </a:ext>
            </a:extLst>
          </p:cNvPr>
          <p:cNvSpPr/>
          <p:nvPr/>
        </p:nvSpPr>
        <p:spPr>
          <a:xfrm rot="5400000">
            <a:off x="85045" y="1243447"/>
            <a:ext cx="7112357" cy="4477386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0">
            <a:gsLst>
              <a:gs pos="40000">
                <a:schemeClr val="bg1">
                  <a:alpha val="50000"/>
                </a:schemeClr>
              </a:gs>
              <a:gs pos="100000">
                <a:srgbClr val="CCFFCC">
                  <a:alpha val="44000"/>
                </a:srgbClr>
              </a:gs>
              <a:gs pos="100000">
                <a:srgbClr val="00741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Akrobat Black"/>
              <a:ea typeface="Verdana" panose="020B0604030504040204" pitchFamily="34" charset="0"/>
            </a:endParaRPr>
          </a:p>
        </p:txBody>
      </p:sp>
      <p:pic>
        <p:nvPicPr>
          <p:cNvPr id="8" name="Picture 5" descr="C:\Открытка с ДР Горитько\to slide3-1.png">
            <a:extLst>
              <a:ext uri="{FF2B5EF4-FFF2-40B4-BE49-F238E27FC236}">
                <a16:creationId xmlns:a16="http://schemas.microsoft.com/office/drawing/2014/main" id="{CED42DB5-FC62-4EC9-AB2D-305E4DF35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442" y="-276776"/>
            <a:ext cx="5736751" cy="7446722"/>
          </a:xfrm>
          <a:prstGeom prst="rect">
            <a:avLst/>
          </a:prstGeom>
          <a:noFill/>
        </p:spPr>
      </p:pic>
      <p:sp>
        <p:nvSpPr>
          <p:cNvPr id="9" name="Полилиния 76">
            <a:extLst>
              <a:ext uri="{FF2B5EF4-FFF2-40B4-BE49-F238E27FC236}">
                <a16:creationId xmlns:a16="http://schemas.microsoft.com/office/drawing/2014/main" id="{9718D4F5-06F4-4120-983E-C649D9E539B6}"/>
              </a:ext>
            </a:extLst>
          </p:cNvPr>
          <p:cNvSpPr/>
          <p:nvPr/>
        </p:nvSpPr>
        <p:spPr>
          <a:xfrm rot="5400000">
            <a:off x="-1322380" y="669840"/>
            <a:ext cx="7755326" cy="5522033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Akrobat Black"/>
              <a:ea typeface="Verdana" panose="020B0604030504040204" pitchFamily="34" charset="0"/>
            </a:endParaRPr>
          </a:p>
        </p:txBody>
      </p:sp>
      <p:sp>
        <p:nvSpPr>
          <p:cNvPr id="10" name="Полилиния 77">
            <a:extLst>
              <a:ext uri="{FF2B5EF4-FFF2-40B4-BE49-F238E27FC236}">
                <a16:creationId xmlns:a16="http://schemas.microsoft.com/office/drawing/2014/main" id="{FE9D2AEC-2052-4A62-9F3E-F371FA9EFC7A}"/>
              </a:ext>
            </a:extLst>
          </p:cNvPr>
          <p:cNvSpPr/>
          <p:nvPr/>
        </p:nvSpPr>
        <p:spPr>
          <a:xfrm rot="5400000">
            <a:off x="-518976" y="947292"/>
            <a:ext cx="7175541" cy="5087658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0">
            <a:gsLst>
              <a:gs pos="40000">
                <a:srgbClr val="00741C">
                  <a:alpha val="86000"/>
                </a:srgbClr>
              </a:gs>
              <a:gs pos="100000">
                <a:srgbClr val="03453E">
                  <a:alpha val="81000"/>
                </a:srgbClr>
              </a:gs>
              <a:gs pos="100000">
                <a:srgbClr val="00741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Akrobat Black"/>
              <a:ea typeface="Verdana" panose="020B0604030504040204" pitchFamily="34" charset="0"/>
            </a:endParaRP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D52C15E8-14F5-4EC5-8C6F-4547B30FE4BF}"/>
              </a:ext>
            </a:extLst>
          </p:cNvPr>
          <p:cNvSpPr txBox="1">
            <a:spLocks/>
          </p:cNvSpPr>
          <p:nvPr/>
        </p:nvSpPr>
        <p:spPr>
          <a:xfrm>
            <a:off x="1137285" y="276734"/>
            <a:ext cx="3838547" cy="5269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spcBef>
                <a:spcPct val="0"/>
              </a:spcBef>
              <a:spcAft>
                <a:spcPts val="601"/>
              </a:spcAft>
            </a:pPr>
            <a:r>
              <a:rPr lang="ru-RU" sz="1938" b="1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Регламент применения </a:t>
            </a:r>
            <a:endParaRPr lang="en-US" sz="1938" b="1" dirty="0">
              <a:solidFill>
                <a:schemeClr val="bg1"/>
              </a:solidFill>
              <a:latin typeface="Akrobat Black"/>
              <a:ea typeface="Verdana" panose="020B0604030504040204" pitchFamily="34" charset="0"/>
            </a:endParaRP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endParaRPr lang="en-US" sz="1662" dirty="0">
              <a:solidFill>
                <a:schemeClr val="bg1"/>
              </a:solidFill>
              <a:latin typeface="Akrobat Black"/>
              <a:ea typeface="Verdana" panose="020B0604030504040204" pitchFamily="34" charset="0"/>
            </a:endParaRP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r>
              <a:rPr lang="ru-RU" sz="1385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Обработка семян ОПР 10 л/т</a:t>
            </a: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endParaRPr lang="ru-RU" sz="1385" dirty="0">
              <a:solidFill>
                <a:schemeClr val="bg1"/>
              </a:solidFill>
              <a:latin typeface="Akrobat Black"/>
              <a:ea typeface="Verdana" panose="020B0604030504040204" pitchFamily="34" charset="0"/>
            </a:endParaRP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r>
              <a:rPr lang="ru-RU" sz="1385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Обработка посевов совместно с почвенным гербицидом</a:t>
            </a:r>
            <a:r>
              <a:rPr lang="en-US" sz="1385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 </a:t>
            </a:r>
            <a:r>
              <a:rPr lang="ru-RU" sz="1385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- 5 л/га ОПР</a:t>
            </a: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endParaRPr lang="ru-RU" sz="1385" dirty="0">
              <a:solidFill>
                <a:schemeClr val="bg1"/>
              </a:solidFill>
              <a:latin typeface="Akrobat Black"/>
              <a:ea typeface="Verdana" panose="020B0604030504040204" pitchFamily="34" charset="0"/>
            </a:endParaRP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r>
              <a:rPr lang="ru-RU" sz="1385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Обработка посевов –</a:t>
            </a:r>
            <a:r>
              <a:rPr lang="en-US" sz="1385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 </a:t>
            </a:r>
            <a:r>
              <a:rPr lang="ru-RU" sz="1385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фаза 2-3 лист ( совместно с гербицидом)</a:t>
            </a: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r>
              <a:rPr lang="ru-RU" sz="1385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10 л/га ОПР </a:t>
            </a: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endParaRPr lang="ru-RU" sz="1385" dirty="0">
              <a:solidFill>
                <a:schemeClr val="bg1"/>
              </a:solidFill>
              <a:latin typeface="Akrobat Black"/>
              <a:ea typeface="Verdana" panose="020B0604030504040204" pitchFamily="34" charset="0"/>
            </a:endParaRP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r>
              <a:rPr lang="ru-RU" sz="1385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Обработка посевов - фаза  5-6 лист 10 л/га  ОПР </a:t>
            </a: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endParaRPr lang="ru-RU" sz="1385" dirty="0">
              <a:solidFill>
                <a:schemeClr val="bg1"/>
              </a:solidFill>
              <a:latin typeface="Akrobat Black"/>
              <a:ea typeface="Verdana" panose="020B0604030504040204" pitchFamily="34" charset="0"/>
            </a:endParaRP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r>
              <a:rPr lang="ru-RU" sz="1385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Обработка посевов в фазе выхода метелки:</a:t>
            </a:r>
            <a:r>
              <a:rPr lang="en-US" sz="1385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 </a:t>
            </a:r>
            <a:r>
              <a:rPr lang="ru-RU" sz="1385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10 л/га  ОПР</a:t>
            </a: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endParaRPr lang="ru-RU" sz="1385" dirty="0">
              <a:solidFill>
                <a:schemeClr val="bg1"/>
              </a:solidFill>
              <a:latin typeface="Akrobat Black"/>
              <a:ea typeface="Verdana" panose="020B0604030504040204" pitchFamily="34" charset="0"/>
            </a:endParaRPr>
          </a:p>
          <a:p>
            <a:pPr defTabSz="914354">
              <a:spcBef>
                <a:spcPct val="0"/>
              </a:spcBef>
              <a:spcAft>
                <a:spcPts val="601"/>
              </a:spcAft>
            </a:pPr>
            <a:r>
              <a:rPr lang="ru-RU" sz="1385" dirty="0" err="1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Сеникация</a:t>
            </a:r>
            <a:r>
              <a:rPr lang="ru-RU" sz="1385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, 10 литров ОПР + 1,5-2,0 литра гербицида сплошного действия ( 540 </a:t>
            </a:r>
            <a:r>
              <a:rPr lang="ru-RU" sz="1385" dirty="0" err="1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д.в</a:t>
            </a:r>
            <a:r>
              <a:rPr lang="ru-RU" sz="1385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.). </a:t>
            </a:r>
            <a:r>
              <a:rPr lang="ru-RU" sz="1385" dirty="0" err="1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Сеникацию</a:t>
            </a:r>
            <a:r>
              <a:rPr lang="ru-RU" sz="1385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 проводить при влажности   зерна- 40 %.</a:t>
            </a: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442A0BB5-723B-4964-9860-3B7FB43D4C08}"/>
              </a:ext>
            </a:extLst>
          </p:cNvPr>
          <p:cNvSpPr txBox="1">
            <a:spLocks/>
          </p:cNvSpPr>
          <p:nvPr/>
        </p:nvSpPr>
        <p:spPr>
          <a:xfrm>
            <a:off x="5760252" y="332851"/>
            <a:ext cx="5312715" cy="43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92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ТЕХНОЛОГИЯ ВЫРАЩИВАНИЯ </a:t>
            </a:r>
            <a:r>
              <a:rPr lang="ru-RU" sz="2492" dirty="0" smtClean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КУКУРУЗЫ</a:t>
            </a:r>
            <a:endParaRPr lang="ru-RU" sz="2492" dirty="0">
              <a:solidFill>
                <a:schemeClr val="bg1"/>
              </a:solidFill>
              <a:latin typeface="Akrobat Black"/>
              <a:ea typeface="Verdana" panose="020B0604030504040204" pitchFamily="34" charset="0"/>
            </a:endParaRPr>
          </a:p>
        </p:txBody>
      </p:sp>
      <p:sp>
        <p:nvSpPr>
          <p:cNvPr id="14" name="Полилиния 98">
            <a:extLst>
              <a:ext uri="{FF2B5EF4-FFF2-40B4-BE49-F238E27FC236}">
                <a16:creationId xmlns:a16="http://schemas.microsoft.com/office/drawing/2014/main" id="{98099396-4D7C-40BE-A6FB-542D5BD44AA3}"/>
              </a:ext>
            </a:extLst>
          </p:cNvPr>
          <p:cNvSpPr/>
          <p:nvPr/>
        </p:nvSpPr>
        <p:spPr>
          <a:xfrm rot="5400000">
            <a:off x="751801" y="965890"/>
            <a:ext cx="387213" cy="308574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Akrobat Black"/>
              <a:ea typeface="Verdana" panose="020B0604030504040204" pitchFamily="34" charset="0"/>
            </a:endParaRPr>
          </a:p>
        </p:txBody>
      </p:sp>
      <p:sp>
        <p:nvSpPr>
          <p:cNvPr id="15" name="Полилиния 98">
            <a:extLst>
              <a:ext uri="{FF2B5EF4-FFF2-40B4-BE49-F238E27FC236}">
                <a16:creationId xmlns:a16="http://schemas.microsoft.com/office/drawing/2014/main" id="{9B5F17AE-3648-43A0-AE07-798216DC8777}"/>
              </a:ext>
            </a:extLst>
          </p:cNvPr>
          <p:cNvSpPr/>
          <p:nvPr/>
        </p:nvSpPr>
        <p:spPr>
          <a:xfrm rot="5400000">
            <a:off x="717612" y="2342040"/>
            <a:ext cx="387213" cy="308574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Akrobat Black"/>
              <a:ea typeface="Verdana" panose="020B0604030504040204" pitchFamily="34" charset="0"/>
            </a:endParaRPr>
          </a:p>
        </p:txBody>
      </p:sp>
      <p:sp>
        <p:nvSpPr>
          <p:cNvPr id="16" name="Полилиния 98">
            <a:extLst>
              <a:ext uri="{FF2B5EF4-FFF2-40B4-BE49-F238E27FC236}">
                <a16:creationId xmlns:a16="http://schemas.microsoft.com/office/drawing/2014/main" id="{8C7FE7C7-463B-40C9-9DD8-4EA2D7E3F09E}"/>
              </a:ext>
            </a:extLst>
          </p:cNvPr>
          <p:cNvSpPr/>
          <p:nvPr/>
        </p:nvSpPr>
        <p:spPr>
          <a:xfrm rot="5400000">
            <a:off x="740778" y="1551882"/>
            <a:ext cx="387213" cy="308574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Akrobat Black"/>
              <a:ea typeface="Verdana" panose="020B0604030504040204" pitchFamily="34" charset="0"/>
            </a:endParaRPr>
          </a:p>
        </p:txBody>
      </p:sp>
      <p:sp>
        <p:nvSpPr>
          <p:cNvPr id="17" name="Полилиния 98">
            <a:extLst>
              <a:ext uri="{FF2B5EF4-FFF2-40B4-BE49-F238E27FC236}">
                <a16:creationId xmlns:a16="http://schemas.microsoft.com/office/drawing/2014/main" id="{2D66021C-C878-45EA-ACE3-384832DBC269}"/>
              </a:ext>
            </a:extLst>
          </p:cNvPr>
          <p:cNvSpPr/>
          <p:nvPr/>
        </p:nvSpPr>
        <p:spPr>
          <a:xfrm rot="5400000">
            <a:off x="725107" y="3401646"/>
            <a:ext cx="387213" cy="308574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Akrobat Black"/>
              <a:ea typeface="Verdana" panose="020B0604030504040204" pitchFamily="34" charset="0"/>
            </a:endParaRPr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695B2575-1FBE-410C-8564-381C193B5AF6}"/>
              </a:ext>
            </a:extLst>
          </p:cNvPr>
          <p:cNvSpPr txBox="1">
            <a:spLocks/>
          </p:cNvSpPr>
          <p:nvPr/>
        </p:nvSpPr>
        <p:spPr>
          <a:xfrm>
            <a:off x="791119" y="943417"/>
            <a:ext cx="21371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19" name="Заголовок 2">
            <a:extLst>
              <a:ext uri="{FF2B5EF4-FFF2-40B4-BE49-F238E27FC236}">
                <a16:creationId xmlns:a16="http://schemas.microsoft.com/office/drawing/2014/main" id="{5D95398D-6167-42C8-86C0-28AA8572E355}"/>
              </a:ext>
            </a:extLst>
          </p:cNvPr>
          <p:cNvSpPr txBox="1">
            <a:spLocks/>
          </p:cNvSpPr>
          <p:nvPr/>
        </p:nvSpPr>
        <p:spPr>
          <a:xfrm>
            <a:off x="746410" y="1518545"/>
            <a:ext cx="21371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5240012-947D-452D-9226-772938C6C7E9}"/>
              </a:ext>
            </a:extLst>
          </p:cNvPr>
          <p:cNvSpPr txBox="1">
            <a:spLocks/>
          </p:cNvSpPr>
          <p:nvPr/>
        </p:nvSpPr>
        <p:spPr>
          <a:xfrm>
            <a:off x="723460" y="3362326"/>
            <a:ext cx="21371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4</a:t>
            </a:r>
          </a:p>
        </p:txBody>
      </p:sp>
      <p:sp>
        <p:nvSpPr>
          <p:cNvPr id="21" name="Заголовок 2">
            <a:extLst>
              <a:ext uri="{FF2B5EF4-FFF2-40B4-BE49-F238E27FC236}">
                <a16:creationId xmlns:a16="http://schemas.microsoft.com/office/drawing/2014/main" id="{3B2C09A6-00D5-4CAB-BB31-DDE88AFC3470}"/>
              </a:ext>
            </a:extLst>
          </p:cNvPr>
          <p:cNvSpPr txBox="1">
            <a:spLocks/>
          </p:cNvSpPr>
          <p:nvPr/>
        </p:nvSpPr>
        <p:spPr>
          <a:xfrm>
            <a:off x="729391" y="2299074"/>
            <a:ext cx="21371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Akrobat Black"/>
                <a:ea typeface="Verdana" panose="020B0604030504040204" pitchFamily="34" charset="0"/>
              </a:rPr>
              <a:t>3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A3D1928-273D-4627-980E-CA5D5288F5D7}"/>
              </a:ext>
            </a:extLst>
          </p:cNvPr>
          <p:cNvGrpSpPr/>
          <p:nvPr/>
        </p:nvGrpSpPr>
        <p:grpSpPr>
          <a:xfrm>
            <a:off x="808652" y="4160688"/>
            <a:ext cx="308574" cy="452815"/>
            <a:chOff x="4926122" y="4572236"/>
            <a:chExt cx="326217" cy="523520"/>
          </a:xfrm>
        </p:grpSpPr>
        <p:sp>
          <p:nvSpPr>
            <p:cNvPr id="23" name="Полилиния 98">
              <a:extLst>
                <a:ext uri="{FF2B5EF4-FFF2-40B4-BE49-F238E27FC236}">
                  <a16:creationId xmlns:a16="http://schemas.microsoft.com/office/drawing/2014/main" id="{A700346C-2BA6-4BCF-9A64-A65B3D693296}"/>
                </a:ext>
              </a:extLst>
            </p:cNvPr>
            <p:cNvSpPr/>
            <p:nvPr/>
          </p:nvSpPr>
          <p:spPr>
            <a:xfrm rot="5400000">
              <a:off x="4865393" y="4632965"/>
              <a:ext cx="447675" cy="326217"/>
            </a:xfrm>
            <a:custGeom>
              <a:avLst/>
              <a:gdLst>
                <a:gd name="connsiteX0" fmla="*/ 0 w 6858000"/>
                <a:gd name="connsiteY0" fmla="*/ 785815 h 785815"/>
                <a:gd name="connsiteX1" fmla="*/ 3429000 w 6858000"/>
                <a:gd name="connsiteY1" fmla="*/ 0 h 785815"/>
                <a:gd name="connsiteX2" fmla="*/ 6858000 w 6858000"/>
                <a:gd name="connsiteY2" fmla="*/ 785815 h 785815"/>
                <a:gd name="connsiteX3" fmla="*/ 0 w 6858000"/>
                <a:gd name="connsiteY3" fmla="*/ 785815 h 785815"/>
                <a:gd name="connsiteX0" fmla="*/ 4 w 6858004"/>
                <a:gd name="connsiteY0" fmla="*/ 785815 h 4316415"/>
                <a:gd name="connsiteX1" fmla="*/ 3429004 w 6858004"/>
                <a:gd name="connsiteY1" fmla="*/ 0 h 4316415"/>
                <a:gd name="connsiteX2" fmla="*/ 6858004 w 6858004"/>
                <a:gd name="connsiteY2" fmla="*/ 785815 h 4316415"/>
                <a:gd name="connsiteX3" fmla="*/ 0 w 6858004"/>
                <a:gd name="connsiteY3" fmla="*/ 4316415 h 4316415"/>
                <a:gd name="connsiteX4" fmla="*/ 4 w 6858004"/>
                <a:gd name="connsiteY4" fmla="*/ 785815 h 4316415"/>
                <a:gd name="connsiteX0" fmla="*/ 4 w 6858005"/>
                <a:gd name="connsiteY0" fmla="*/ 785815 h 4316415"/>
                <a:gd name="connsiteX1" fmla="*/ 3429004 w 6858005"/>
                <a:gd name="connsiteY1" fmla="*/ 0 h 4316415"/>
                <a:gd name="connsiteX2" fmla="*/ 6858004 w 6858005"/>
                <a:gd name="connsiteY2" fmla="*/ 785815 h 4316415"/>
                <a:gd name="connsiteX3" fmla="*/ 6858005 w 6858005"/>
                <a:gd name="connsiteY3" fmla="*/ 4252915 h 4316415"/>
                <a:gd name="connsiteX4" fmla="*/ 0 w 6858005"/>
                <a:gd name="connsiteY4" fmla="*/ 4316415 h 4316415"/>
                <a:gd name="connsiteX5" fmla="*/ 4 w 6858005"/>
                <a:gd name="connsiteY5" fmla="*/ 785815 h 4316415"/>
                <a:gd name="connsiteX0" fmla="*/ 4 w 6883405"/>
                <a:gd name="connsiteY0" fmla="*/ 785815 h 4316415"/>
                <a:gd name="connsiteX1" fmla="*/ 3429004 w 6883405"/>
                <a:gd name="connsiteY1" fmla="*/ 0 h 4316415"/>
                <a:gd name="connsiteX2" fmla="*/ 6858004 w 6883405"/>
                <a:gd name="connsiteY2" fmla="*/ 785815 h 4316415"/>
                <a:gd name="connsiteX3" fmla="*/ 6883405 w 6883405"/>
                <a:gd name="connsiteY3" fmla="*/ 4278315 h 4316415"/>
                <a:gd name="connsiteX4" fmla="*/ 0 w 6883405"/>
                <a:gd name="connsiteY4" fmla="*/ 4316415 h 4316415"/>
                <a:gd name="connsiteX5" fmla="*/ 4 w 6883405"/>
                <a:gd name="connsiteY5" fmla="*/ 785815 h 4316415"/>
                <a:gd name="connsiteX0" fmla="*/ 4 w 6870705"/>
                <a:gd name="connsiteY0" fmla="*/ 785815 h 4316415"/>
                <a:gd name="connsiteX1" fmla="*/ 3429004 w 6870705"/>
                <a:gd name="connsiteY1" fmla="*/ 0 h 4316415"/>
                <a:gd name="connsiteX2" fmla="*/ 6858004 w 6870705"/>
                <a:gd name="connsiteY2" fmla="*/ 785815 h 4316415"/>
                <a:gd name="connsiteX3" fmla="*/ 6870705 w 6870705"/>
                <a:gd name="connsiteY3" fmla="*/ 4303715 h 4316415"/>
                <a:gd name="connsiteX4" fmla="*/ 0 w 6870705"/>
                <a:gd name="connsiteY4" fmla="*/ 4316415 h 4316415"/>
                <a:gd name="connsiteX5" fmla="*/ 4 w 6870705"/>
                <a:gd name="connsiteY5" fmla="*/ 785815 h 431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70705" h="4316415">
                  <a:moveTo>
                    <a:pt x="4" y="785815"/>
                  </a:moveTo>
                  <a:lnTo>
                    <a:pt x="3429004" y="0"/>
                  </a:lnTo>
                  <a:lnTo>
                    <a:pt x="6858004" y="785815"/>
                  </a:lnTo>
                  <a:cubicBezTo>
                    <a:pt x="6858004" y="1941515"/>
                    <a:pt x="6870705" y="3148015"/>
                    <a:pt x="6870705" y="4303715"/>
                  </a:cubicBezTo>
                  <a:lnTo>
                    <a:pt x="0" y="4316415"/>
                  </a:lnTo>
                  <a:cubicBezTo>
                    <a:pt x="1" y="3139548"/>
                    <a:pt x="3" y="1962682"/>
                    <a:pt x="4" y="785815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rgbClr val="47F030"/>
                </a:gs>
                <a:gs pos="100000">
                  <a:srgbClr val="00601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1" dirty="0">
                <a:latin typeface="Akrobat Black"/>
                <a:ea typeface="Verdana" panose="020B0604030504040204" pitchFamily="34" charset="0"/>
              </a:endParaRPr>
            </a:p>
          </p:txBody>
        </p:sp>
        <p:sp>
          <p:nvSpPr>
            <p:cNvPr id="24" name="Заголовок 2">
              <a:extLst>
                <a:ext uri="{FF2B5EF4-FFF2-40B4-BE49-F238E27FC236}">
                  <a16:creationId xmlns:a16="http://schemas.microsoft.com/office/drawing/2014/main" id="{450EDDAE-B970-4CB5-917F-31CCD5D25536}"/>
                </a:ext>
              </a:extLst>
            </p:cNvPr>
            <p:cNvSpPr txBox="1">
              <a:spLocks/>
            </p:cNvSpPr>
            <p:nvPr/>
          </p:nvSpPr>
          <p:spPr>
            <a:xfrm>
              <a:off x="4926122" y="4604704"/>
              <a:ext cx="225929" cy="491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54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2400" dirty="0">
                  <a:solidFill>
                    <a:schemeClr val="bg1"/>
                  </a:solidFill>
                  <a:latin typeface="Akrobat Black"/>
                  <a:ea typeface="Verdana" panose="020B0604030504040204" pitchFamily="34" charset="0"/>
                </a:rPr>
                <a:t>5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5731115" y="1669428"/>
            <a:ext cx="6197482" cy="2685126"/>
            <a:chOff x="8278013" y="2411395"/>
            <a:chExt cx="8951918" cy="3878516"/>
          </a:xfrm>
        </p:grpSpPr>
        <p:graphicFrame>
          <p:nvGraphicFramePr>
            <p:cNvPr id="4" name="Объект 3">
              <a:extLst>
                <a:ext uri="{FF2B5EF4-FFF2-40B4-BE49-F238E27FC236}">
                  <a16:creationId xmlns:a16="http://schemas.microsoft.com/office/drawing/2014/main" id="{D4C2214C-65CB-4ABB-8536-8122CCE3BBD9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8278013" y="2750035"/>
            <a:ext cx="8951918" cy="35398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" name="CorelDRAW" r:id="rId4" imgW="4559315" imgH="1970969" progId="CorelDraw.Graphic.24">
                    <p:embed/>
                  </p:oleObj>
                </mc:Choice>
                <mc:Fallback>
                  <p:oleObj name="CorelDRAW" r:id="rId4" imgW="4559315" imgH="1970969" progId="CorelDraw.Graphic.24">
                    <p:embed/>
                    <p:pic>
                      <p:nvPicPr>
                        <p:cNvPr id="4" name="Объект 3">
                          <a:extLst>
                            <a:ext uri="{FF2B5EF4-FFF2-40B4-BE49-F238E27FC236}">
                              <a16:creationId xmlns:a16="http://schemas.microsoft.com/office/drawing/2014/main" id="{D4C2214C-65CB-4ABB-8536-8122CCE3BBD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278013" y="2750035"/>
                          <a:ext cx="8951918" cy="35398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Скругленный прямоугольник 1"/>
            <p:cNvSpPr/>
            <p:nvPr/>
          </p:nvSpPr>
          <p:spPr>
            <a:xfrm>
              <a:off x="14915170" y="2849060"/>
              <a:ext cx="1207008" cy="2828929"/>
            </a:xfrm>
            <a:prstGeom prst="roundRect">
              <a:avLst/>
            </a:prstGeom>
            <a:noFill/>
            <a:ln w="38100">
              <a:solidFill>
                <a:srgbClr val="EC00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46"/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14915170" y="2411395"/>
              <a:ext cx="1207008" cy="43766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62" dirty="0">
                  <a:solidFill>
                    <a:srgbClr val="EC008B"/>
                  </a:solidFill>
                </a:rPr>
                <a:t>6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A3D1928-273D-4627-980E-CA5D5288F5D7}"/>
              </a:ext>
            </a:extLst>
          </p:cNvPr>
          <p:cNvGrpSpPr/>
          <p:nvPr/>
        </p:nvGrpSpPr>
        <p:grpSpPr>
          <a:xfrm>
            <a:off x="808652" y="4956351"/>
            <a:ext cx="308574" cy="452815"/>
            <a:chOff x="4926122" y="4572236"/>
            <a:chExt cx="326217" cy="523520"/>
          </a:xfrm>
        </p:grpSpPr>
        <p:sp>
          <p:nvSpPr>
            <p:cNvPr id="29" name="Полилиния 98">
              <a:extLst>
                <a:ext uri="{FF2B5EF4-FFF2-40B4-BE49-F238E27FC236}">
                  <a16:creationId xmlns:a16="http://schemas.microsoft.com/office/drawing/2014/main" id="{A700346C-2BA6-4BCF-9A64-A65B3D693296}"/>
                </a:ext>
              </a:extLst>
            </p:cNvPr>
            <p:cNvSpPr/>
            <p:nvPr/>
          </p:nvSpPr>
          <p:spPr>
            <a:xfrm rot="5400000">
              <a:off x="4865393" y="4632965"/>
              <a:ext cx="447675" cy="326217"/>
            </a:xfrm>
            <a:custGeom>
              <a:avLst/>
              <a:gdLst>
                <a:gd name="connsiteX0" fmla="*/ 0 w 6858000"/>
                <a:gd name="connsiteY0" fmla="*/ 785815 h 785815"/>
                <a:gd name="connsiteX1" fmla="*/ 3429000 w 6858000"/>
                <a:gd name="connsiteY1" fmla="*/ 0 h 785815"/>
                <a:gd name="connsiteX2" fmla="*/ 6858000 w 6858000"/>
                <a:gd name="connsiteY2" fmla="*/ 785815 h 785815"/>
                <a:gd name="connsiteX3" fmla="*/ 0 w 6858000"/>
                <a:gd name="connsiteY3" fmla="*/ 785815 h 785815"/>
                <a:gd name="connsiteX0" fmla="*/ 4 w 6858004"/>
                <a:gd name="connsiteY0" fmla="*/ 785815 h 4316415"/>
                <a:gd name="connsiteX1" fmla="*/ 3429004 w 6858004"/>
                <a:gd name="connsiteY1" fmla="*/ 0 h 4316415"/>
                <a:gd name="connsiteX2" fmla="*/ 6858004 w 6858004"/>
                <a:gd name="connsiteY2" fmla="*/ 785815 h 4316415"/>
                <a:gd name="connsiteX3" fmla="*/ 0 w 6858004"/>
                <a:gd name="connsiteY3" fmla="*/ 4316415 h 4316415"/>
                <a:gd name="connsiteX4" fmla="*/ 4 w 6858004"/>
                <a:gd name="connsiteY4" fmla="*/ 785815 h 4316415"/>
                <a:gd name="connsiteX0" fmla="*/ 4 w 6858005"/>
                <a:gd name="connsiteY0" fmla="*/ 785815 h 4316415"/>
                <a:gd name="connsiteX1" fmla="*/ 3429004 w 6858005"/>
                <a:gd name="connsiteY1" fmla="*/ 0 h 4316415"/>
                <a:gd name="connsiteX2" fmla="*/ 6858004 w 6858005"/>
                <a:gd name="connsiteY2" fmla="*/ 785815 h 4316415"/>
                <a:gd name="connsiteX3" fmla="*/ 6858005 w 6858005"/>
                <a:gd name="connsiteY3" fmla="*/ 4252915 h 4316415"/>
                <a:gd name="connsiteX4" fmla="*/ 0 w 6858005"/>
                <a:gd name="connsiteY4" fmla="*/ 4316415 h 4316415"/>
                <a:gd name="connsiteX5" fmla="*/ 4 w 6858005"/>
                <a:gd name="connsiteY5" fmla="*/ 785815 h 4316415"/>
                <a:gd name="connsiteX0" fmla="*/ 4 w 6883405"/>
                <a:gd name="connsiteY0" fmla="*/ 785815 h 4316415"/>
                <a:gd name="connsiteX1" fmla="*/ 3429004 w 6883405"/>
                <a:gd name="connsiteY1" fmla="*/ 0 h 4316415"/>
                <a:gd name="connsiteX2" fmla="*/ 6858004 w 6883405"/>
                <a:gd name="connsiteY2" fmla="*/ 785815 h 4316415"/>
                <a:gd name="connsiteX3" fmla="*/ 6883405 w 6883405"/>
                <a:gd name="connsiteY3" fmla="*/ 4278315 h 4316415"/>
                <a:gd name="connsiteX4" fmla="*/ 0 w 6883405"/>
                <a:gd name="connsiteY4" fmla="*/ 4316415 h 4316415"/>
                <a:gd name="connsiteX5" fmla="*/ 4 w 6883405"/>
                <a:gd name="connsiteY5" fmla="*/ 785815 h 4316415"/>
                <a:gd name="connsiteX0" fmla="*/ 4 w 6870705"/>
                <a:gd name="connsiteY0" fmla="*/ 785815 h 4316415"/>
                <a:gd name="connsiteX1" fmla="*/ 3429004 w 6870705"/>
                <a:gd name="connsiteY1" fmla="*/ 0 h 4316415"/>
                <a:gd name="connsiteX2" fmla="*/ 6858004 w 6870705"/>
                <a:gd name="connsiteY2" fmla="*/ 785815 h 4316415"/>
                <a:gd name="connsiteX3" fmla="*/ 6870705 w 6870705"/>
                <a:gd name="connsiteY3" fmla="*/ 4303715 h 4316415"/>
                <a:gd name="connsiteX4" fmla="*/ 0 w 6870705"/>
                <a:gd name="connsiteY4" fmla="*/ 4316415 h 4316415"/>
                <a:gd name="connsiteX5" fmla="*/ 4 w 6870705"/>
                <a:gd name="connsiteY5" fmla="*/ 785815 h 431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70705" h="4316415">
                  <a:moveTo>
                    <a:pt x="4" y="785815"/>
                  </a:moveTo>
                  <a:lnTo>
                    <a:pt x="3429004" y="0"/>
                  </a:lnTo>
                  <a:lnTo>
                    <a:pt x="6858004" y="785815"/>
                  </a:lnTo>
                  <a:cubicBezTo>
                    <a:pt x="6858004" y="1941515"/>
                    <a:pt x="6870705" y="3148015"/>
                    <a:pt x="6870705" y="4303715"/>
                  </a:cubicBezTo>
                  <a:lnTo>
                    <a:pt x="0" y="4316415"/>
                  </a:lnTo>
                  <a:cubicBezTo>
                    <a:pt x="1" y="3139548"/>
                    <a:pt x="3" y="1962682"/>
                    <a:pt x="4" y="785815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rgbClr val="47F030"/>
                </a:gs>
                <a:gs pos="100000">
                  <a:srgbClr val="00601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1" dirty="0">
                <a:latin typeface="Akrobat Black"/>
                <a:ea typeface="Verdana" panose="020B0604030504040204" pitchFamily="34" charset="0"/>
              </a:endParaRPr>
            </a:p>
          </p:txBody>
        </p:sp>
        <p:sp>
          <p:nvSpPr>
            <p:cNvPr id="30" name="Заголовок 2">
              <a:extLst>
                <a:ext uri="{FF2B5EF4-FFF2-40B4-BE49-F238E27FC236}">
                  <a16:creationId xmlns:a16="http://schemas.microsoft.com/office/drawing/2014/main" id="{450EDDAE-B970-4CB5-917F-31CCD5D25536}"/>
                </a:ext>
              </a:extLst>
            </p:cNvPr>
            <p:cNvSpPr txBox="1">
              <a:spLocks/>
            </p:cNvSpPr>
            <p:nvPr/>
          </p:nvSpPr>
          <p:spPr>
            <a:xfrm>
              <a:off x="4926122" y="4604704"/>
              <a:ext cx="225929" cy="491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54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2400" dirty="0">
                  <a:solidFill>
                    <a:schemeClr val="bg1"/>
                  </a:solidFill>
                  <a:latin typeface="Akrobat Black"/>
                  <a:ea typeface="Verdana" panose="020B0604030504040204" pitchFamily="34" charset="0"/>
                </a:rPr>
                <a:t>6</a:t>
              </a:r>
            </a:p>
          </p:txBody>
        </p:sp>
      </p:grpSp>
      <p:sp>
        <p:nvSpPr>
          <p:cNvPr id="31" name="Подзаголовок 12">
            <a:extLst>
              <a:ext uri="{FF2B5EF4-FFF2-40B4-BE49-F238E27FC236}">
                <a16:creationId xmlns:a16="http://schemas.microsoft.com/office/drawing/2014/main" id="{64F480E8-79FC-4569-892A-61F7152B944F}"/>
              </a:ext>
            </a:extLst>
          </p:cNvPr>
          <p:cNvSpPr txBox="1">
            <a:spLocks/>
          </p:cNvSpPr>
          <p:nvPr/>
        </p:nvSpPr>
        <p:spPr>
          <a:xfrm>
            <a:off x="6134148" y="4758188"/>
            <a:ext cx="5703042" cy="877223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/>
          <a:p>
            <a:pPr algn="ctr" defTabSz="914354">
              <a:spcAft>
                <a:spcPts val="415"/>
              </a:spcAft>
              <a:buClr>
                <a:schemeClr val="accent1">
                  <a:lumMod val="75000"/>
                </a:schemeClr>
              </a:buClr>
              <a:buSzPct val="85000"/>
              <a:defRPr/>
            </a:pPr>
            <a:r>
              <a:rPr lang="ru-RU" sz="2492" b="1" dirty="0">
                <a:solidFill>
                  <a:srgbClr val="006600"/>
                </a:solidFill>
                <a:latin typeface="Akrobat Black"/>
                <a:ea typeface="Verdana" panose="020B0604030504040204" pitchFamily="34" charset="0"/>
                <a:cs typeface="Open Sans" pitchFamily="34" charset="0"/>
              </a:rPr>
              <a:t>РЕКОМЕНДУЕМАЯ НОРМА РАСХОДА РАБОЧЕГО РАСТВОРА: </a:t>
            </a:r>
            <a:r>
              <a:rPr lang="en-US" sz="2492" b="1" dirty="0">
                <a:solidFill>
                  <a:srgbClr val="006600"/>
                </a:solidFill>
                <a:latin typeface="Akrobat Black"/>
                <a:ea typeface="Verdana" panose="020B0604030504040204" pitchFamily="34" charset="0"/>
                <a:cs typeface="Open Sans" pitchFamily="34" charset="0"/>
              </a:rPr>
              <a:t>10-</a:t>
            </a:r>
            <a:r>
              <a:rPr lang="ru-RU" sz="2492" b="1" dirty="0">
                <a:solidFill>
                  <a:srgbClr val="006600"/>
                </a:solidFill>
                <a:latin typeface="Akrobat Black"/>
                <a:ea typeface="Verdana" panose="020B0604030504040204" pitchFamily="34" charset="0"/>
                <a:cs typeface="Open Sans" pitchFamily="34" charset="0"/>
              </a:rPr>
              <a:t>50 л./Га.</a:t>
            </a:r>
          </a:p>
        </p:txBody>
      </p:sp>
    </p:spTree>
    <p:extLst>
      <p:ext uri="{BB962C8B-B14F-4D97-AF65-F5344CB8AC3E}">
        <p14:creationId xmlns:p14="http://schemas.microsoft.com/office/powerpoint/2010/main" val="142506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D59167-DA99-42BA-81D2-042FE77AD4F7}"/>
              </a:ext>
            </a:extLst>
          </p:cNvPr>
          <p:cNvSpPr/>
          <p:nvPr/>
        </p:nvSpPr>
        <p:spPr>
          <a:xfrm flipV="1">
            <a:off x="200185" y="-73955"/>
            <a:ext cx="12057718" cy="1596569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5" name="Полилиния 41">
            <a:extLst>
              <a:ext uri="{FF2B5EF4-FFF2-40B4-BE49-F238E27FC236}">
                <a16:creationId xmlns:a16="http://schemas.microsoft.com/office/drawing/2014/main" id="{19CA8061-3ECC-46B5-980B-98AB42B96571}"/>
              </a:ext>
            </a:extLst>
          </p:cNvPr>
          <p:cNvSpPr/>
          <p:nvPr/>
        </p:nvSpPr>
        <p:spPr>
          <a:xfrm rot="5400000">
            <a:off x="-1050389" y="1399351"/>
            <a:ext cx="6905718" cy="4010132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0">
            <a:gsLst>
              <a:gs pos="40000">
                <a:schemeClr val="bg1">
                  <a:alpha val="50000"/>
                </a:schemeClr>
              </a:gs>
              <a:gs pos="100000">
                <a:srgbClr val="CCFFCC">
                  <a:alpha val="44000"/>
                </a:srgbClr>
              </a:gs>
              <a:gs pos="100000">
                <a:srgbClr val="00741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pic>
        <p:nvPicPr>
          <p:cNvPr id="6" name="Picture 5" descr="C:\Открытка с ДР Горитько\to slide3-1.png">
            <a:extLst>
              <a:ext uri="{FF2B5EF4-FFF2-40B4-BE49-F238E27FC236}">
                <a16:creationId xmlns:a16="http://schemas.microsoft.com/office/drawing/2014/main" id="{70DB71E0-1C32-4DA5-9DAB-3354E9641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318224" y="-73955"/>
            <a:ext cx="5003525" cy="6945013"/>
          </a:xfrm>
          <a:prstGeom prst="rect">
            <a:avLst/>
          </a:prstGeom>
          <a:noFill/>
        </p:spPr>
      </p:pic>
      <p:sp>
        <p:nvSpPr>
          <p:cNvPr id="7" name="Полилиния 76">
            <a:extLst>
              <a:ext uri="{FF2B5EF4-FFF2-40B4-BE49-F238E27FC236}">
                <a16:creationId xmlns:a16="http://schemas.microsoft.com/office/drawing/2014/main" id="{E0DBF8A1-A69D-49F1-984F-963D4A8F7D2C}"/>
              </a:ext>
            </a:extLst>
          </p:cNvPr>
          <p:cNvSpPr/>
          <p:nvPr/>
        </p:nvSpPr>
        <p:spPr>
          <a:xfrm rot="5400000">
            <a:off x="-1355304" y="1055065"/>
            <a:ext cx="7199870" cy="4686971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8" name="Полилиния 77">
            <a:extLst>
              <a:ext uri="{FF2B5EF4-FFF2-40B4-BE49-F238E27FC236}">
                <a16:creationId xmlns:a16="http://schemas.microsoft.com/office/drawing/2014/main" id="{6EC60770-38E0-4481-B700-4E3BDC4F0618}"/>
              </a:ext>
            </a:extLst>
          </p:cNvPr>
          <p:cNvSpPr/>
          <p:nvPr/>
        </p:nvSpPr>
        <p:spPr>
          <a:xfrm rot="5400000">
            <a:off x="-1132467" y="1132469"/>
            <a:ext cx="6761621" cy="4496686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0">
            <a:gsLst>
              <a:gs pos="40000">
                <a:srgbClr val="00741C">
                  <a:alpha val="86000"/>
                </a:srgbClr>
              </a:gs>
              <a:gs pos="100000">
                <a:srgbClr val="03453E">
                  <a:alpha val="81000"/>
                </a:srgbClr>
              </a:gs>
              <a:gs pos="100000">
                <a:srgbClr val="00741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D19C2FFB-2024-487B-BE96-E695DDE789B8}"/>
              </a:ext>
            </a:extLst>
          </p:cNvPr>
          <p:cNvSpPr txBox="1">
            <a:spLocks/>
          </p:cNvSpPr>
          <p:nvPr/>
        </p:nvSpPr>
        <p:spPr>
          <a:xfrm>
            <a:off x="552056" y="263396"/>
            <a:ext cx="3195848" cy="3131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spcBef>
                <a:spcPct val="0"/>
              </a:spcBef>
              <a:spcAft>
                <a:spcPts val="338"/>
              </a:spcAft>
            </a:pPr>
            <a:r>
              <a:rPr lang="ru-RU" sz="1200" dirty="0">
                <a:solidFill>
                  <a:schemeClr val="bg1"/>
                </a:solidFill>
                <a:latin typeface="Akrobat Black" panose="00000A00000000000000" pitchFamily="2" charset="-52"/>
              </a:rPr>
              <a:t>Протравка семян-20 литров ОПР на тонну семян</a:t>
            </a: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endParaRPr lang="ru-RU" sz="1200" dirty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r>
              <a:rPr lang="ru-RU" sz="1200" dirty="0">
                <a:solidFill>
                  <a:schemeClr val="bg1"/>
                </a:solidFill>
                <a:latin typeface="Akrobat Black" panose="00000A00000000000000" pitchFamily="2" charset="-52"/>
              </a:rPr>
              <a:t>Обработка посевов в фазе  начала кущения, совместно с гербицидами против двудольных сорняков - 10 литров ОПР на гектар</a:t>
            </a: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endParaRPr lang="ru-RU" sz="1200" dirty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r>
              <a:rPr lang="ru-RU" sz="1200" dirty="0">
                <a:solidFill>
                  <a:schemeClr val="bg1"/>
                </a:solidFill>
                <a:latin typeface="Akrobat Black" panose="00000A00000000000000" pitchFamily="2" charset="-52"/>
              </a:rPr>
              <a:t>- Обработка посевов в фазе конец кущения начала выхода в трубку - 10 литров ОПР на гектар</a:t>
            </a: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r>
              <a:rPr lang="ru-RU" sz="1200" dirty="0">
                <a:solidFill>
                  <a:schemeClr val="bg1"/>
                </a:solidFill>
                <a:latin typeface="Akrobat Black" panose="00000A00000000000000" pitchFamily="2" charset="-52"/>
              </a:rPr>
              <a:t>- Усиление развития корневой системы- создание условий использования влаги и питания в более глубоких слоях почвы</a:t>
            </a: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endParaRPr lang="ru-RU" sz="1200" dirty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pPr defTabSz="514350">
              <a:spcBef>
                <a:spcPct val="0"/>
              </a:spcBef>
              <a:spcAft>
                <a:spcPts val="338"/>
              </a:spcAft>
            </a:pPr>
            <a:r>
              <a:rPr lang="ru-RU" sz="1200" dirty="0">
                <a:solidFill>
                  <a:schemeClr val="bg1"/>
                </a:solidFill>
                <a:latin typeface="Akrobat Black" panose="00000A00000000000000" pitchFamily="2" charset="-52"/>
              </a:rPr>
              <a:t>Обработка посевов в фазе начала выхода флагового листа гербицидом сплошного </a:t>
            </a:r>
            <a:r>
              <a:rPr lang="ru-RU" sz="1200" dirty="0" smtClean="0">
                <a:solidFill>
                  <a:schemeClr val="bg1"/>
                </a:solidFill>
                <a:latin typeface="Akrobat Black" panose="00000A00000000000000" pitchFamily="2" charset="-52"/>
              </a:rPr>
              <a:t>действия</a:t>
            </a:r>
            <a:endParaRPr lang="ru-RU" sz="1200" dirty="0">
              <a:solidFill>
                <a:schemeClr val="bg1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Полилиния 98">
            <a:extLst>
              <a:ext uri="{FF2B5EF4-FFF2-40B4-BE49-F238E27FC236}">
                <a16:creationId xmlns:a16="http://schemas.microsoft.com/office/drawing/2014/main" id="{4D23E79A-E439-4379-B252-FA5D64A0EE25}"/>
              </a:ext>
            </a:extLst>
          </p:cNvPr>
          <p:cNvSpPr/>
          <p:nvPr/>
        </p:nvSpPr>
        <p:spPr>
          <a:xfrm rot="5400000">
            <a:off x="111474" y="269653"/>
            <a:ext cx="359823" cy="262200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12" name="Полилиния 98">
            <a:extLst>
              <a:ext uri="{FF2B5EF4-FFF2-40B4-BE49-F238E27FC236}">
                <a16:creationId xmlns:a16="http://schemas.microsoft.com/office/drawing/2014/main" id="{CF221DBD-AF38-43C7-9138-B8EEE5D70222}"/>
              </a:ext>
            </a:extLst>
          </p:cNvPr>
          <p:cNvSpPr/>
          <p:nvPr/>
        </p:nvSpPr>
        <p:spPr>
          <a:xfrm rot="5400000">
            <a:off x="119196" y="1519976"/>
            <a:ext cx="359823" cy="262200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13" name="Полилиния 98">
            <a:extLst>
              <a:ext uri="{FF2B5EF4-FFF2-40B4-BE49-F238E27FC236}">
                <a16:creationId xmlns:a16="http://schemas.microsoft.com/office/drawing/2014/main" id="{03B4F997-6EB8-4BB7-AB59-E3D3F8660E80}"/>
              </a:ext>
            </a:extLst>
          </p:cNvPr>
          <p:cNvSpPr/>
          <p:nvPr/>
        </p:nvSpPr>
        <p:spPr>
          <a:xfrm rot="5400000">
            <a:off x="111474" y="766375"/>
            <a:ext cx="359823" cy="262200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14" name="Полилиния 98">
            <a:extLst>
              <a:ext uri="{FF2B5EF4-FFF2-40B4-BE49-F238E27FC236}">
                <a16:creationId xmlns:a16="http://schemas.microsoft.com/office/drawing/2014/main" id="{3EBB724C-7F8D-4494-984C-0DE976ED4773}"/>
              </a:ext>
            </a:extLst>
          </p:cNvPr>
          <p:cNvSpPr/>
          <p:nvPr/>
        </p:nvSpPr>
        <p:spPr>
          <a:xfrm rot="5400000">
            <a:off x="104605" y="2753524"/>
            <a:ext cx="359823" cy="262200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44A8A349-CC05-4A12-AFD3-631A93A4E7FC}"/>
              </a:ext>
            </a:extLst>
          </p:cNvPr>
          <p:cNvSpPr txBox="1">
            <a:spLocks/>
          </p:cNvSpPr>
          <p:nvPr/>
        </p:nvSpPr>
        <p:spPr>
          <a:xfrm>
            <a:off x="160285" y="236497"/>
            <a:ext cx="181593" cy="40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35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1</a:t>
            </a:r>
            <a:endParaRPr lang="ru-RU" sz="1350" dirty="0">
              <a:solidFill>
                <a:schemeClr val="bg1"/>
              </a:solidFill>
              <a:latin typeface="Akrobat" panose="00000600000000000000" pitchFamily="2" charset="-52"/>
              <a:ea typeface="Roboto" pitchFamily="2" charset="0"/>
            </a:endParaRPr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A65E7CB3-0F4E-499D-BA6D-BBB261A3893E}"/>
              </a:ext>
            </a:extLst>
          </p:cNvPr>
          <p:cNvSpPr txBox="1">
            <a:spLocks/>
          </p:cNvSpPr>
          <p:nvPr/>
        </p:nvSpPr>
        <p:spPr>
          <a:xfrm>
            <a:off x="135203" y="723122"/>
            <a:ext cx="181593" cy="40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35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2</a:t>
            </a:r>
            <a:endParaRPr lang="ru-RU" sz="1350" dirty="0">
              <a:solidFill>
                <a:schemeClr val="bg1"/>
              </a:solidFill>
              <a:latin typeface="Akrobat" panose="00000600000000000000" pitchFamily="2" charset="-52"/>
              <a:ea typeface="Roboto" pitchFamily="2" charset="0"/>
            </a:endParaRPr>
          </a:p>
        </p:txBody>
      </p:sp>
      <p:sp>
        <p:nvSpPr>
          <p:cNvPr id="17" name="Заголовок 2">
            <a:extLst>
              <a:ext uri="{FF2B5EF4-FFF2-40B4-BE49-F238E27FC236}">
                <a16:creationId xmlns:a16="http://schemas.microsoft.com/office/drawing/2014/main" id="{7ADDC5F3-98C4-4CCE-8517-89511117C1BB}"/>
              </a:ext>
            </a:extLst>
          </p:cNvPr>
          <p:cNvSpPr txBox="1">
            <a:spLocks/>
          </p:cNvSpPr>
          <p:nvPr/>
        </p:nvSpPr>
        <p:spPr>
          <a:xfrm>
            <a:off x="132198" y="2706461"/>
            <a:ext cx="181593" cy="40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35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4</a:t>
            </a:r>
            <a:endParaRPr lang="ru-RU" sz="1350" dirty="0">
              <a:solidFill>
                <a:schemeClr val="bg1"/>
              </a:solidFill>
              <a:latin typeface="Akrobat" panose="00000600000000000000" pitchFamily="2" charset="-52"/>
              <a:ea typeface="Roboto" pitchFamily="2" charset="0"/>
            </a:endParaRPr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34FF11E0-4ACE-4FBE-8820-D9DF78BD2FBD}"/>
              </a:ext>
            </a:extLst>
          </p:cNvPr>
          <p:cNvSpPr txBox="1">
            <a:spLocks/>
          </p:cNvSpPr>
          <p:nvPr/>
        </p:nvSpPr>
        <p:spPr>
          <a:xfrm>
            <a:off x="145465" y="1460927"/>
            <a:ext cx="181593" cy="40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35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3</a:t>
            </a:r>
            <a:endParaRPr lang="ru-RU" sz="1350" dirty="0">
              <a:solidFill>
                <a:schemeClr val="bg1"/>
              </a:solidFill>
              <a:latin typeface="Akrobat" panose="00000600000000000000" pitchFamily="2" charset="-52"/>
              <a:ea typeface="Roboto" pitchFamily="2" charset="0"/>
            </a:endParaRPr>
          </a:p>
        </p:txBody>
      </p:sp>
      <p:sp>
        <p:nvSpPr>
          <p:cNvPr id="63" name="Заголовок 2">
            <a:extLst>
              <a:ext uri="{FF2B5EF4-FFF2-40B4-BE49-F238E27FC236}">
                <a16:creationId xmlns:a16="http://schemas.microsoft.com/office/drawing/2014/main" id="{76E2525C-2DDF-4BDE-8A9B-C8949BCF7B01}"/>
              </a:ext>
            </a:extLst>
          </p:cNvPr>
          <p:cNvSpPr txBox="1">
            <a:spLocks/>
          </p:cNvSpPr>
          <p:nvPr/>
        </p:nvSpPr>
        <p:spPr>
          <a:xfrm>
            <a:off x="4950506" y="344122"/>
            <a:ext cx="704621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Замена чистых паров на злаковые корневые сидеральные культуры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D26BACB4-616F-454B-8CD8-5EA8FF0A31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6" t="25970" r="34937" b="34395"/>
          <a:stretch/>
        </p:blipFill>
        <p:spPr>
          <a:xfrm>
            <a:off x="5206596" y="2396352"/>
            <a:ext cx="3358313" cy="1741451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68A50EF0-83E5-4663-B423-88776D4ABFAA}"/>
              </a:ext>
            </a:extLst>
          </p:cNvPr>
          <p:cNvSpPr/>
          <p:nvPr/>
        </p:nvSpPr>
        <p:spPr>
          <a:xfrm>
            <a:off x="6283386" y="1916686"/>
            <a:ext cx="461840" cy="2313469"/>
          </a:xfrm>
          <a:prstGeom prst="rect">
            <a:avLst/>
          </a:prstGeom>
          <a:solidFill>
            <a:schemeClr val="accent6">
              <a:lumMod val="50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krobat Black" panose="020B0604020202020204" charset="0"/>
              </a:rPr>
              <a:t>2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8A07C3C-4562-4174-A2EF-3440A539204D}"/>
              </a:ext>
            </a:extLst>
          </p:cNvPr>
          <p:cNvSpPr/>
          <p:nvPr/>
        </p:nvSpPr>
        <p:spPr>
          <a:xfrm>
            <a:off x="6792960" y="1916686"/>
            <a:ext cx="594155" cy="2313469"/>
          </a:xfrm>
          <a:prstGeom prst="rect">
            <a:avLst/>
          </a:prstGeom>
          <a:solidFill>
            <a:schemeClr val="accent6">
              <a:lumMod val="50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krobat Black" panose="020B0604020202020204" charset="0"/>
              </a:rPr>
              <a:t>3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Akrobat Black" panose="020B060402020202020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BC9819C-DB47-41E2-BE77-EEA3B5D6BEF9}"/>
              </a:ext>
            </a:extLst>
          </p:cNvPr>
          <p:cNvSpPr/>
          <p:nvPr/>
        </p:nvSpPr>
        <p:spPr>
          <a:xfrm>
            <a:off x="7933607" y="1916686"/>
            <a:ext cx="550998" cy="2313469"/>
          </a:xfrm>
          <a:prstGeom prst="rect">
            <a:avLst/>
          </a:prstGeom>
          <a:solidFill>
            <a:schemeClr val="accent6">
              <a:lumMod val="50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krobat Black" panose="020B0604020202020204" charset="0"/>
              </a:rPr>
              <a:t>4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Akrobat Black" panose="020B0604020202020204" charset="0"/>
            </a:endParaRPr>
          </a:p>
        </p:txBody>
      </p:sp>
      <p:sp>
        <p:nvSpPr>
          <p:cNvPr id="28" name="Заголовок 2">
            <a:extLst>
              <a:ext uri="{FF2B5EF4-FFF2-40B4-BE49-F238E27FC236}">
                <a16:creationId xmlns:a16="http://schemas.microsoft.com/office/drawing/2014/main" id="{D19C2FFB-2024-487B-BE96-E695DDE789B8}"/>
              </a:ext>
            </a:extLst>
          </p:cNvPr>
          <p:cNvSpPr txBox="1">
            <a:spLocks/>
          </p:cNvSpPr>
          <p:nvPr/>
        </p:nvSpPr>
        <p:spPr>
          <a:xfrm>
            <a:off x="327058" y="3726394"/>
            <a:ext cx="3420846" cy="2916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spcBef>
                <a:spcPct val="0"/>
              </a:spcBef>
              <a:spcAft>
                <a:spcPts val="338"/>
              </a:spcAft>
            </a:pPr>
            <a:r>
              <a:rPr lang="ru-RU" sz="1200" dirty="0">
                <a:solidFill>
                  <a:schemeClr val="bg1"/>
                </a:solidFill>
                <a:latin typeface="Akrobat Black" panose="00000A00000000000000" pitchFamily="2" charset="-52"/>
              </a:rPr>
              <a:t>Предпосылки замены чистого пара на корневой сидеральный пар:</a:t>
            </a:r>
          </a:p>
          <a:p>
            <a:pPr marL="228600" indent="-228600" defTabSz="514350">
              <a:spcBef>
                <a:spcPct val="0"/>
              </a:spcBef>
              <a:spcAft>
                <a:spcPts val="338"/>
              </a:spcAft>
              <a:buFont typeface="+mj-lt"/>
              <a:buAutoNum type="arabicPeriod"/>
            </a:pPr>
            <a:r>
              <a:rPr lang="ru-RU" sz="1050" dirty="0" smtClean="0">
                <a:solidFill>
                  <a:schemeClr val="bg1"/>
                </a:solidFill>
                <a:latin typeface="Akrobat" panose="020B0604020202020204" charset="-52"/>
              </a:rPr>
              <a:t>Остановка </a:t>
            </a:r>
            <a:r>
              <a:rPr lang="ru-RU" sz="1050" dirty="0">
                <a:solidFill>
                  <a:schemeClr val="bg1"/>
                </a:solidFill>
                <a:latin typeface="Akrobat" panose="020B0604020202020204" charset="-52"/>
              </a:rPr>
              <a:t>негативных последствий для плодородия почвы чистых </a:t>
            </a:r>
            <a:r>
              <a:rPr lang="ru-RU" sz="1050" dirty="0" smtClean="0">
                <a:solidFill>
                  <a:schemeClr val="bg1"/>
                </a:solidFill>
                <a:latin typeface="Akrobat" panose="020B0604020202020204" charset="-52"/>
              </a:rPr>
              <a:t>паров:</a:t>
            </a:r>
          </a:p>
          <a:p>
            <a:pPr marL="358775" lvl="1" indent="-176213" defTabSz="514350">
              <a:spcBef>
                <a:spcPct val="0"/>
              </a:spcBef>
              <a:spcAft>
                <a:spcPts val="338"/>
              </a:spcAft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ru-RU" sz="1050" dirty="0" smtClean="0">
                <a:solidFill>
                  <a:schemeClr val="bg1"/>
                </a:solidFill>
                <a:latin typeface="Akrobat" panose="020B0604020202020204" charset="-52"/>
              </a:rPr>
              <a:t>уменьшение </a:t>
            </a:r>
            <a:r>
              <a:rPr lang="ru-RU" sz="1050" dirty="0">
                <a:solidFill>
                  <a:schemeClr val="bg1"/>
                </a:solidFill>
                <a:latin typeface="Akrobat" panose="020B0604020202020204" charset="-52"/>
              </a:rPr>
              <a:t>плодородия почвы вследствие минерализации органического вещества почвы ( гумуса) на 1,5-2 тонны ежегодно по </a:t>
            </a:r>
            <a:r>
              <a:rPr lang="ru-RU" sz="1050" dirty="0" smtClean="0">
                <a:solidFill>
                  <a:schemeClr val="bg1"/>
                </a:solidFill>
                <a:latin typeface="Akrobat" panose="020B0604020202020204" charset="-52"/>
              </a:rPr>
              <a:t>гектару.</a:t>
            </a:r>
          </a:p>
          <a:p>
            <a:pPr marL="358775" lvl="1" indent="-176213" defTabSz="514350">
              <a:spcBef>
                <a:spcPct val="0"/>
              </a:spcBef>
              <a:spcAft>
                <a:spcPts val="338"/>
              </a:spcAft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ru-RU" sz="1050" dirty="0" smtClean="0">
                <a:solidFill>
                  <a:schemeClr val="bg1"/>
                </a:solidFill>
                <a:latin typeface="Akrobat" panose="020B0604020202020204" charset="-52"/>
              </a:rPr>
              <a:t>С </a:t>
            </a:r>
            <a:r>
              <a:rPr lang="ru-RU" sz="1050" dirty="0">
                <a:solidFill>
                  <a:schemeClr val="bg1"/>
                </a:solidFill>
                <a:latin typeface="Akrobat" panose="020B0604020202020204" charset="-52"/>
              </a:rPr>
              <a:t>падением содержания органического вещества почвы уменьшается ее </a:t>
            </a:r>
            <a:r>
              <a:rPr lang="ru-RU" sz="1050" dirty="0" smtClean="0">
                <a:solidFill>
                  <a:schemeClr val="bg1"/>
                </a:solidFill>
                <a:latin typeface="Akrobat" panose="020B0604020202020204" charset="-52"/>
              </a:rPr>
              <a:t>влагоемкость.</a:t>
            </a:r>
          </a:p>
          <a:p>
            <a:pPr marL="228600" indent="-228600" defTabSz="514350">
              <a:spcBef>
                <a:spcPct val="0"/>
              </a:spcBef>
              <a:spcAft>
                <a:spcPts val="338"/>
              </a:spcAft>
              <a:buFont typeface="+mj-lt"/>
              <a:buAutoNum type="arabicPeriod"/>
            </a:pPr>
            <a:r>
              <a:rPr lang="ru-RU" sz="1050" dirty="0" smtClean="0">
                <a:solidFill>
                  <a:schemeClr val="bg1"/>
                </a:solidFill>
                <a:latin typeface="Akrobat" panose="020B0604020202020204" charset="-52"/>
              </a:rPr>
              <a:t>Повышение </a:t>
            </a:r>
            <a:r>
              <a:rPr lang="ru-RU" sz="1050" dirty="0">
                <a:solidFill>
                  <a:schemeClr val="bg1"/>
                </a:solidFill>
                <a:latin typeface="Akrobat" panose="020B0604020202020204" charset="-52"/>
              </a:rPr>
              <a:t>рисков эрозии почв ( ветровой и водной). В результате "пыльных бурь" ежегодно теряется огромное количество самого плодородного слоя </a:t>
            </a:r>
            <a:r>
              <a:rPr lang="ru-RU" sz="1050" dirty="0" smtClean="0">
                <a:solidFill>
                  <a:schemeClr val="bg1"/>
                </a:solidFill>
                <a:latin typeface="Akrobat" panose="020B0604020202020204" charset="-52"/>
              </a:rPr>
              <a:t>почвы.</a:t>
            </a:r>
          </a:p>
          <a:p>
            <a:pPr marL="228600" indent="-228600" defTabSz="514350">
              <a:spcBef>
                <a:spcPct val="0"/>
              </a:spcBef>
              <a:spcAft>
                <a:spcPts val="338"/>
              </a:spcAft>
              <a:buFont typeface="+mj-lt"/>
              <a:buAutoNum type="arabicPeriod"/>
            </a:pPr>
            <a:r>
              <a:rPr lang="ru-RU" sz="1050" dirty="0" smtClean="0">
                <a:solidFill>
                  <a:schemeClr val="bg1"/>
                </a:solidFill>
                <a:latin typeface="Akrobat" panose="020B0604020202020204" charset="-52"/>
              </a:rPr>
              <a:t>Повышение </a:t>
            </a:r>
            <a:r>
              <a:rPr lang="ru-RU" sz="1050" dirty="0">
                <a:solidFill>
                  <a:schemeClr val="bg1"/>
                </a:solidFill>
                <a:latin typeface="Akrobat" panose="020B0604020202020204" charset="-52"/>
              </a:rPr>
              <a:t>затрат на обработку почвы. Вследствие потери органического вещества ухудшается физическая структура почвы, почва становиться более твердой и комковатой.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5666" y="3755272"/>
            <a:ext cx="45719" cy="2812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головок 2">
            <a:extLst>
              <a:ext uri="{FF2B5EF4-FFF2-40B4-BE49-F238E27FC236}">
                <a16:creationId xmlns:a16="http://schemas.microsoft.com/office/drawing/2014/main" id="{D19C2FFB-2024-487B-BE96-E695DDE789B8}"/>
              </a:ext>
            </a:extLst>
          </p:cNvPr>
          <p:cNvSpPr txBox="1">
            <a:spLocks/>
          </p:cNvSpPr>
          <p:nvPr/>
        </p:nvSpPr>
        <p:spPr>
          <a:xfrm>
            <a:off x="9617449" y="2142396"/>
            <a:ext cx="214019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514350">
              <a:spcBef>
                <a:spcPct val="0"/>
              </a:spcBef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25532"/>
                </a:solidFill>
                <a:latin typeface="Akrobat" panose="020B0604020202020204" charset="-52"/>
              </a:rPr>
              <a:t>В период роста и развития культур  значение имеют запасы влаги в пахотном слое почвы - 0-20 см.</a:t>
            </a:r>
          </a:p>
          <a:p>
            <a:pPr marL="171450" indent="-171450" defTabSz="514350">
              <a:spcBef>
                <a:spcPct val="0"/>
              </a:spcBef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25532"/>
                </a:solidFill>
                <a:latin typeface="Akrobat" panose="020B0604020202020204" charset="-52"/>
              </a:rPr>
              <a:t>В дальнейшем растения потребляют влагу из метрового слоя почвы.</a:t>
            </a:r>
          </a:p>
          <a:p>
            <a:pPr marL="171450" indent="-171450" defTabSz="514350">
              <a:spcBef>
                <a:spcPct val="0"/>
              </a:spcBef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25532"/>
                </a:solidFill>
                <a:latin typeface="Akrobat" panose="020B0604020202020204" charset="-52"/>
              </a:rPr>
              <a:t>В период засух или при высоких урожаях используют запасы влаги с глубины до 2 м.</a:t>
            </a:r>
          </a:p>
        </p:txBody>
      </p:sp>
      <p:sp>
        <p:nvSpPr>
          <p:cNvPr id="36" name="Заголовок 2">
            <a:extLst>
              <a:ext uri="{FF2B5EF4-FFF2-40B4-BE49-F238E27FC236}">
                <a16:creationId xmlns:a16="http://schemas.microsoft.com/office/drawing/2014/main" id="{D19C2FFB-2024-487B-BE96-E695DDE789B8}"/>
              </a:ext>
            </a:extLst>
          </p:cNvPr>
          <p:cNvSpPr txBox="1">
            <a:spLocks/>
          </p:cNvSpPr>
          <p:nvPr/>
        </p:nvSpPr>
        <p:spPr>
          <a:xfrm>
            <a:off x="4961497" y="4784752"/>
            <a:ext cx="7046215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514350">
              <a:spcBef>
                <a:spcPct val="0"/>
              </a:spcBef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25532"/>
                </a:solidFill>
                <a:latin typeface="Akrobat" panose="020B0604020202020204" charset="-52"/>
              </a:rPr>
              <a:t>Технология СИЛКОР замены чистого пара на корневой сидеральный базируется на естественном законе формирования плодородия </a:t>
            </a:r>
            <a:r>
              <a:rPr lang="ru-RU" sz="1100" dirty="0" smtClean="0">
                <a:solidFill>
                  <a:srgbClr val="025532"/>
                </a:solidFill>
                <a:latin typeface="Akrobat" panose="020B0604020202020204" charset="-52"/>
              </a:rPr>
              <a:t>почвы: источником </a:t>
            </a:r>
            <a:r>
              <a:rPr lang="ru-RU" sz="1100" dirty="0">
                <a:solidFill>
                  <a:srgbClr val="025532"/>
                </a:solidFill>
                <a:latin typeface="Akrobat" panose="020B0604020202020204" charset="-52"/>
              </a:rPr>
              <a:t>перегноя черноземов служат органические вещества корневых систем </a:t>
            </a:r>
            <a:r>
              <a:rPr lang="ru-RU" sz="1100" dirty="0" smtClean="0">
                <a:solidFill>
                  <a:srgbClr val="025532"/>
                </a:solidFill>
                <a:latin typeface="Akrobat" panose="020B0604020202020204" charset="-52"/>
              </a:rPr>
              <a:t>степных растений</a:t>
            </a:r>
            <a:r>
              <a:rPr lang="ru-RU" sz="1100" dirty="0">
                <a:solidFill>
                  <a:srgbClr val="025532"/>
                </a:solidFill>
                <a:latin typeface="Akrobat" panose="020B0604020202020204" charset="-52"/>
              </a:rPr>
              <a:t>. Разлагаясь в почве под действием микроорганизмов, корневые остатки почти </a:t>
            </a:r>
            <a:r>
              <a:rPr lang="ru-RU" sz="1100" dirty="0" smtClean="0">
                <a:solidFill>
                  <a:srgbClr val="025532"/>
                </a:solidFill>
                <a:latin typeface="Akrobat" panose="020B0604020202020204" charset="-52"/>
              </a:rPr>
              <a:t>полностью превращаются </a:t>
            </a:r>
            <a:r>
              <a:rPr lang="ru-RU" sz="1100" dirty="0">
                <a:solidFill>
                  <a:srgbClr val="025532"/>
                </a:solidFill>
                <a:latin typeface="Akrobat" panose="020B0604020202020204" charset="-52"/>
              </a:rPr>
              <a:t>в перегной.</a:t>
            </a:r>
          </a:p>
          <a:p>
            <a:pPr marL="171450" indent="-171450" defTabSz="514350">
              <a:spcBef>
                <a:spcPct val="0"/>
              </a:spcBef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25532"/>
                </a:solidFill>
                <a:latin typeface="Akrobat" panose="020B0604020202020204" charset="-52"/>
              </a:rPr>
              <a:t>Современные исследователи доказали, что в образовании гумуса  определяющая роль принадлежит прижизненным корневым выделением. Корни выделяют разнообразные органические вещества: органические кислоты, аминокислоты, сахара, ферменты, витамины и др. </a:t>
            </a:r>
          </a:p>
          <a:p>
            <a:pPr marL="171450" indent="-171450" defTabSz="514350">
              <a:spcBef>
                <a:spcPct val="0"/>
              </a:spcBef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25532"/>
                </a:solidFill>
                <a:latin typeface="Akrobat" panose="020B0604020202020204" charset="-52"/>
              </a:rPr>
              <a:t> В биомассе микроорганизмов (входит в состав лабильного органического вещества) поверхностного слоя почвы  содержит до 108 кг/га азота, 83 кг/га фосфора, 70 кг/га калия и 11 кг/га кальция.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8A50EF0-83E5-4663-B423-88776D4ABFAA}"/>
              </a:ext>
            </a:extLst>
          </p:cNvPr>
          <p:cNvSpPr/>
          <p:nvPr/>
        </p:nvSpPr>
        <p:spPr>
          <a:xfrm>
            <a:off x="5206596" y="1916686"/>
            <a:ext cx="461840" cy="2313469"/>
          </a:xfrm>
          <a:prstGeom prst="rect">
            <a:avLst/>
          </a:prstGeom>
          <a:solidFill>
            <a:schemeClr val="accent6">
              <a:lumMod val="50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krobat Black" panose="020B0604020202020204" charset="0"/>
              </a:rPr>
              <a:t>1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Akrobat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36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845CF8-6F44-4607-AD87-ED9ADB45A638}"/>
              </a:ext>
            </a:extLst>
          </p:cNvPr>
          <p:cNvSpPr/>
          <p:nvPr/>
        </p:nvSpPr>
        <p:spPr>
          <a:xfrm>
            <a:off x="-8239" y="339723"/>
            <a:ext cx="12204065" cy="6518277"/>
          </a:xfrm>
          <a:prstGeom prst="rect">
            <a:avLst/>
          </a:prstGeom>
          <a:solidFill>
            <a:srgbClr val="438A6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E8B3C0-911E-4A9D-8C51-D22CC4FD3D14}"/>
              </a:ext>
            </a:extLst>
          </p:cNvPr>
          <p:cNvSpPr/>
          <p:nvPr/>
        </p:nvSpPr>
        <p:spPr>
          <a:xfrm flipV="1">
            <a:off x="-646" y="-1"/>
            <a:ext cx="12192000" cy="1008706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6" name="Picture 5" descr="C:\Открытка с ДР Горитько\to slide3-1.png">
            <a:extLst>
              <a:ext uri="{FF2B5EF4-FFF2-40B4-BE49-F238E27FC236}">
                <a16:creationId xmlns:a16="http://schemas.microsoft.com/office/drawing/2014/main" id="{CD689339-59FC-423C-926F-8FD7F32FE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96557" y="1"/>
            <a:ext cx="5350669" cy="6857999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A8D514-0E3C-43A5-93F2-F7C9D5706058}"/>
              </a:ext>
            </a:extLst>
          </p:cNvPr>
          <p:cNvSpPr/>
          <p:nvPr/>
        </p:nvSpPr>
        <p:spPr>
          <a:xfrm flipH="1" flipV="1">
            <a:off x="-204704" y="1085320"/>
            <a:ext cx="12396051" cy="5591493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8" name="Полилиния 76">
            <a:extLst>
              <a:ext uri="{FF2B5EF4-FFF2-40B4-BE49-F238E27FC236}">
                <a16:creationId xmlns:a16="http://schemas.microsoft.com/office/drawing/2014/main" id="{A6C1B8FF-6567-4E80-9388-1BA10141904D}"/>
              </a:ext>
            </a:extLst>
          </p:cNvPr>
          <p:cNvSpPr/>
          <p:nvPr/>
        </p:nvSpPr>
        <p:spPr>
          <a:xfrm rot="5400000">
            <a:off x="-1412879" y="869954"/>
            <a:ext cx="7181853" cy="5118097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лилиния 77">
            <a:extLst>
              <a:ext uri="{FF2B5EF4-FFF2-40B4-BE49-F238E27FC236}">
                <a16:creationId xmlns:a16="http://schemas.microsoft.com/office/drawing/2014/main" id="{75A8722D-CFF5-4DC9-9796-DAF5FD25DA3E}"/>
              </a:ext>
            </a:extLst>
          </p:cNvPr>
          <p:cNvSpPr/>
          <p:nvPr/>
        </p:nvSpPr>
        <p:spPr>
          <a:xfrm rot="5400000">
            <a:off x="-668342" y="1062036"/>
            <a:ext cx="6518276" cy="4749803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0">
            <a:gsLst>
              <a:gs pos="40000">
                <a:srgbClr val="00741C">
                  <a:alpha val="86000"/>
                </a:srgbClr>
              </a:gs>
              <a:gs pos="100000">
                <a:srgbClr val="03453E">
                  <a:alpha val="81000"/>
                </a:srgbClr>
              </a:gs>
              <a:gs pos="100000">
                <a:srgbClr val="00741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32CB4ED8-12C2-4BF3-A58C-5893B0278A18}"/>
              </a:ext>
            </a:extLst>
          </p:cNvPr>
          <p:cNvSpPr txBox="1">
            <a:spLocks/>
          </p:cNvSpPr>
          <p:nvPr/>
        </p:nvSpPr>
        <p:spPr>
          <a:xfrm>
            <a:off x="4921540" y="181186"/>
            <a:ext cx="6963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СЕНИКАЦИЯ — МЕТОД ИСКУССТВЕННОГО</a:t>
            </a:r>
            <a:r>
              <a:rPr lang="en-US" sz="200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УСКОРЕНИЯ СОЗРЕВАНИЯ И СТАРЕНИЯ</a:t>
            </a:r>
            <a:r>
              <a:rPr lang="en-US" sz="200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СЕЛЬСКОХОЗЯЙСТВЕННЫХ РАСТЕНИЙ.</a:t>
            </a:r>
            <a:endParaRPr lang="ru-RU" sz="2000" dirty="0">
              <a:solidFill>
                <a:schemeClr val="bg1"/>
              </a:solidFill>
              <a:latin typeface="Akrobat" panose="00000600000000000000" pitchFamily="2" charset="-52"/>
              <a:ea typeface="Roboto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6004F81-8486-4DC0-9229-8587F37F267F}"/>
              </a:ext>
            </a:extLst>
          </p:cNvPr>
          <p:cNvSpPr/>
          <p:nvPr/>
        </p:nvSpPr>
        <p:spPr>
          <a:xfrm>
            <a:off x="320059" y="281227"/>
            <a:ext cx="35394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krobat Black" panose="00000A00000000000000" pitchFamily="2" charset="-52"/>
              </a:rPr>
              <a:t>МЕТОД ЗАКЛЮЧАЕТСЯ В ОПРЫСКИВАНИИ РАСТЕНИЙ ЗА НЕКОТОРОЕ ВРЕМЯ ДО УБОРКИ АКТИВНЫМИ СМЕСЯМИ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Akrobat Black" panose="00000A00000000000000" pitchFamily="2" charset="-52"/>
              </a:rPr>
              <a:t>УСИЛИВАЮЩИМИ ОТТОК ПИТАТЕЛЬНЫХ ВЕЩЕСТВ ИЗ ВЕГЕТАТИВНЫХ ОРГАНОВ РАСТЕНИЯ В ЗЕРНО ИЛИ КЛУБЕНЬ.</a:t>
            </a: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9B0A58DD-C31E-429B-B7E0-67E8050B5202}"/>
              </a:ext>
            </a:extLst>
          </p:cNvPr>
          <p:cNvSpPr/>
          <p:nvPr/>
        </p:nvSpPr>
        <p:spPr>
          <a:xfrm>
            <a:off x="10318805" y="5931329"/>
            <a:ext cx="1581596" cy="404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i="1" dirty="0">
                <a:solidFill>
                  <a:srgbClr val="0A4A03"/>
                </a:solidFill>
              </a:rPr>
              <a:t>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FA8281C-6CAB-4C65-BCE0-5348C9309F57}"/>
              </a:ext>
            </a:extLst>
          </p:cNvPr>
          <p:cNvSpPr/>
          <p:nvPr/>
        </p:nvSpPr>
        <p:spPr>
          <a:xfrm>
            <a:off x="5034417" y="1167239"/>
            <a:ext cx="71170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Преимущество </a:t>
            </a:r>
            <a:r>
              <a:rPr lang="ru-RU" sz="2000" dirty="0" err="1">
                <a:solidFill>
                  <a:schemeClr val="bg1"/>
                </a:solidFill>
                <a:latin typeface="Akrobat" panose="00000600000000000000" pitchFamily="2" charset="-52"/>
              </a:rPr>
              <a:t>сеникации</a:t>
            </a:r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 проводимой в рамках технологии </a:t>
            </a:r>
            <a:r>
              <a:rPr lang="ru-RU" sz="2000" dirty="0">
                <a:solidFill>
                  <a:schemeClr val="bg1"/>
                </a:solidFill>
                <a:latin typeface="Akrobat Black" panose="00000A00000000000000" pitchFamily="50" charset="-52"/>
              </a:rPr>
              <a:t>СИЛКОР</a:t>
            </a:r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 заключается в том, что сочетание микро- макро элементов </a:t>
            </a:r>
            <a:r>
              <a:rPr lang="ru-RU" sz="2000" dirty="0" err="1">
                <a:solidFill>
                  <a:schemeClr val="bg1"/>
                </a:solidFill>
                <a:latin typeface="Akrobat" panose="00000600000000000000" pitchFamily="2" charset="-52"/>
              </a:rPr>
              <a:t>органохилатов</a:t>
            </a:r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 и гербицида сплошного действия позволяет: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1A88DCD-03A8-4180-80A8-D149AA7B5456}"/>
              </a:ext>
            </a:extLst>
          </p:cNvPr>
          <p:cNvSpPr/>
          <p:nvPr/>
        </p:nvSpPr>
        <p:spPr>
          <a:xfrm>
            <a:off x="8408409" y="2522624"/>
            <a:ext cx="344396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/>
            <a:r>
              <a:rPr lang="ru-RU" dirty="0">
                <a:solidFill>
                  <a:schemeClr val="bg1"/>
                </a:solidFill>
                <a:latin typeface="Akrobat" panose="00000600000000000000" pitchFamily="2" charset="-52"/>
              </a:rPr>
              <a:t>начать </a:t>
            </a:r>
            <a:r>
              <a:rPr lang="ru-RU" dirty="0" err="1">
                <a:solidFill>
                  <a:schemeClr val="bg1"/>
                </a:solidFill>
                <a:latin typeface="Akrobat" panose="00000600000000000000" pitchFamily="2" charset="-52"/>
              </a:rPr>
              <a:t>сеникацию</a:t>
            </a:r>
            <a:r>
              <a:rPr lang="ru-RU" dirty="0">
                <a:solidFill>
                  <a:schemeClr val="bg1"/>
                </a:solidFill>
                <a:latin typeface="Akrobat" panose="00000600000000000000" pitchFamily="2" charset="-52"/>
              </a:rPr>
              <a:t> при влажности зерна 35-55 % (в зависимости от культуры)</a:t>
            </a:r>
          </a:p>
          <a:p>
            <a:pPr marL="177800" indent="-177800"/>
            <a:r>
              <a:rPr lang="ru-RU" dirty="0">
                <a:solidFill>
                  <a:schemeClr val="bg1"/>
                </a:solidFill>
                <a:latin typeface="Akrobat" panose="00000600000000000000" pitchFamily="2" charset="-52"/>
              </a:rPr>
              <a:t>направить отток питательных веществ с вегетативной массы растения в зерно </a:t>
            </a:r>
          </a:p>
          <a:p>
            <a:pPr marL="177800" indent="-177800"/>
            <a:r>
              <a:rPr lang="ru-RU" dirty="0">
                <a:solidFill>
                  <a:schemeClr val="bg1"/>
                </a:solidFill>
                <a:latin typeface="Akrobat" panose="00000600000000000000" pitchFamily="2" charset="-52"/>
              </a:rPr>
              <a:t>повысить массу и качество (энергию роста и всхожесть) семян</a:t>
            </a:r>
          </a:p>
          <a:p>
            <a:pPr marL="177800" indent="-177800"/>
            <a:r>
              <a:rPr lang="ru-RU" dirty="0">
                <a:solidFill>
                  <a:schemeClr val="bg1"/>
                </a:solidFill>
                <a:latin typeface="Akrobat" panose="00000600000000000000" pitchFamily="2" charset="-52"/>
              </a:rPr>
              <a:t>проводить сушку на корню, </a:t>
            </a:r>
          </a:p>
          <a:p>
            <a:pPr marL="177800" indent="-177800"/>
            <a:r>
              <a:rPr lang="ru-RU" dirty="0">
                <a:solidFill>
                  <a:schemeClr val="bg1"/>
                </a:solidFill>
                <a:latin typeface="Akrobat" panose="00000600000000000000" pitchFamily="2" charset="-52"/>
              </a:rPr>
              <a:t>начать раньше уборку на 10-14 дней </a:t>
            </a:r>
          </a:p>
          <a:p>
            <a:pPr marL="177800" indent="-177800"/>
            <a:r>
              <a:rPr lang="ru-RU" dirty="0">
                <a:solidFill>
                  <a:schemeClr val="bg1"/>
                </a:solidFill>
                <a:latin typeface="Akrobat" panose="00000600000000000000" pitchFamily="2" charset="-52"/>
              </a:rPr>
              <a:t>бороться с сорными растениями</a:t>
            </a:r>
          </a:p>
          <a:p>
            <a:pPr marL="177800" indent="-177800"/>
            <a:r>
              <a:rPr lang="ru-RU" dirty="0">
                <a:solidFill>
                  <a:schemeClr val="bg1"/>
                </a:solidFill>
                <a:latin typeface="Akrobat" panose="00000600000000000000" pitchFamily="2" charset="-52"/>
              </a:rPr>
              <a:t>блокировать развитие возможных</a:t>
            </a:r>
            <a:r>
              <a:rPr lang="en-US" dirty="0">
                <a:solidFill>
                  <a:schemeClr val="bg1"/>
                </a:solidFill>
                <a:latin typeface="Akrobat" panose="00000600000000000000" pitchFamily="2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Akrobat" panose="00000600000000000000" pitchFamily="2" charset="-52"/>
              </a:rPr>
              <a:t>подгонов.</a:t>
            </a:r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477E4B4D-350F-4912-946D-D93C6953E2AC}"/>
              </a:ext>
            </a:extLst>
          </p:cNvPr>
          <p:cNvSpPr/>
          <p:nvPr/>
        </p:nvSpPr>
        <p:spPr>
          <a:xfrm rot="5400000">
            <a:off x="8154126" y="2619119"/>
            <a:ext cx="114092" cy="224839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Равнобедренный треугольник 37">
            <a:extLst>
              <a:ext uri="{FF2B5EF4-FFF2-40B4-BE49-F238E27FC236}">
                <a16:creationId xmlns:a16="http://schemas.microsoft.com/office/drawing/2014/main" id="{62C8E8BF-B584-4DAC-AB3E-149D109997BC}"/>
              </a:ext>
            </a:extLst>
          </p:cNvPr>
          <p:cNvSpPr/>
          <p:nvPr/>
        </p:nvSpPr>
        <p:spPr>
          <a:xfrm rot="5400000">
            <a:off x="8162947" y="3440262"/>
            <a:ext cx="114091" cy="224839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Равнобедренный треугольник 38">
            <a:extLst>
              <a:ext uri="{FF2B5EF4-FFF2-40B4-BE49-F238E27FC236}">
                <a16:creationId xmlns:a16="http://schemas.microsoft.com/office/drawing/2014/main" id="{A1816405-B378-4F61-99E1-0011BABA42C2}"/>
              </a:ext>
            </a:extLst>
          </p:cNvPr>
          <p:cNvSpPr/>
          <p:nvPr/>
        </p:nvSpPr>
        <p:spPr>
          <a:xfrm rot="5400000">
            <a:off x="8162946" y="4811640"/>
            <a:ext cx="114091" cy="224839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Равнобедренный треугольник 39">
            <a:extLst>
              <a:ext uri="{FF2B5EF4-FFF2-40B4-BE49-F238E27FC236}">
                <a16:creationId xmlns:a16="http://schemas.microsoft.com/office/drawing/2014/main" id="{5933408E-264F-49EF-9EBF-0F306693872A}"/>
              </a:ext>
            </a:extLst>
          </p:cNvPr>
          <p:cNvSpPr/>
          <p:nvPr/>
        </p:nvSpPr>
        <p:spPr>
          <a:xfrm rot="5400000">
            <a:off x="8154126" y="5099907"/>
            <a:ext cx="114091" cy="224839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Равнобедренный треугольник 40">
            <a:extLst>
              <a:ext uri="{FF2B5EF4-FFF2-40B4-BE49-F238E27FC236}">
                <a16:creationId xmlns:a16="http://schemas.microsoft.com/office/drawing/2014/main" id="{C3D2CB34-D2B2-4357-9EE0-E914274F0AC1}"/>
              </a:ext>
            </a:extLst>
          </p:cNvPr>
          <p:cNvSpPr/>
          <p:nvPr/>
        </p:nvSpPr>
        <p:spPr>
          <a:xfrm rot="5400000">
            <a:off x="8150263" y="5364927"/>
            <a:ext cx="114091" cy="224839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Равнобедренный треугольник 41">
            <a:extLst>
              <a:ext uri="{FF2B5EF4-FFF2-40B4-BE49-F238E27FC236}">
                <a16:creationId xmlns:a16="http://schemas.microsoft.com/office/drawing/2014/main" id="{A8F0B484-EF0B-4D48-8548-0C9B2F7B437E}"/>
              </a:ext>
            </a:extLst>
          </p:cNvPr>
          <p:cNvSpPr/>
          <p:nvPr/>
        </p:nvSpPr>
        <p:spPr>
          <a:xfrm rot="5400000">
            <a:off x="8154127" y="4265639"/>
            <a:ext cx="114091" cy="224839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Равнобедренный треугольник 42">
            <a:extLst>
              <a:ext uri="{FF2B5EF4-FFF2-40B4-BE49-F238E27FC236}">
                <a16:creationId xmlns:a16="http://schemas.microsoft.com/office/drawing/2014/main" id="{E12EDD74-ADAE-427C-A293-E072B0783D2F}"/>
              </a:ext>
            </a:extLst>
          </p:cNvPr>
          <p:cNvSpPr/>
          <p:nvPr/>
        </p:nvSpPr>
        <p:spPr>
          <a:xfrm rot="5400000">
            <a:off x="8162946" y="5637017"/>
            <a:ext cx="114091" cy="224839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981BA127-39AE-4932-B8FA-4874ED4F2252}"/>
              </a:ext>
            </a:extLst>
          </p:cNvPr>
          <p:cNvSpPr/>
          <p:nvPr/>
        </p:nvSpPr>
        <p:spPr>
          <a:xfrm>
            <a:off x="5093131" y="3290181"/>
            <a:ext cx="2499414" cy="248249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6106315-240E-4070-A568-5CAFC906C6A5}"/>
              </a:ext>
            </a:extLst>
          </p:cNvPr>
          <p:cNvSpPr/>
          <p:nvPr/>
        </p:nvSpPr>
        <p:spPr>
          <a:xfrm>
            <a:off x="5097610" y="3630687"/>
            <a:ext cx="249941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rgbClr val="034B3A"/>
                </a:solidFill>
                <a:latin typeface="Akrobat Black" panose="00000A00000000000000" pitchFamily="50" charset="-52"/>
              </a:rPr>
              <a:t>Сеникация</a:t>
            </a:r>
            <a:endParaRPr lang="en-US" sz="2400" dirty="0">
              <a:solidFill>
                <a:srgbClr val="034B3A"/>
              </a:solidFill>
              <a:latin typeface="Akrobat Black" panose="00000A00000000000000" pitchFamily="50" charset="-52"/>
            </a:endParaRPr>
          </a:p>
          <a:p>
            <a:pPr algn="ctr"/>
            <a:r>
              <a:rPr lang="ru-RU" dirty="0">
                <a:solidFill>
                  <a:srgbClr val="034B3A"/>
                </a:solidFill>
                <a:latin typeface="Akrobat" panose="00000600000000000000" pitchFamily="2" charset="-52"/>
              </a:rPr>
              <a:t>приводит к ускорению</a:t>
            </a:r>
            <a:r>
              <a:rPr lang="en-US" dirty="0">
                <a:solidFill>
                  <a:srgbClr val="034B3A"/>
                </a:solidFill>
                <a:latin typeface="Akrobat" panose="00000600000000000000" pitchFamily="2" charset="-52"/>
              </a:rPr>
              <a:t> </a:t>
            </a:r>
            <a:r>
              <a:rPr lang="ru-RU" dirty="0">
                <a:solidFill>
                  <a:srgbClr val="034B3A"/>
                </a:solidFill>
                <a:latin typeface="Akrobat" panose="00000600000000000000" pitchFamily="2" charset="-52"/>
              </a:rPr>
              <a:t>созревания, повышению урожайности и качества</a:t>
            </a:r>
            <a:r>
              <a:rPr lang="en-US" dirty="0">
                <a:solidFill>
                  <a:srgbClr val="034B3A"/>
                </a:solidFill>
                <a:latin typeface="Akrobat" panose="00000600000000000000" pitchFamily="2" charset="-52"/>
              </a:rPr>
              <a:t> </a:t>
            </a:r>
            <a:r>
              <a:rPr lang="ru-RU" dirty="0">
                <a:solidFill>
                  <a:srgbClr val="034B3A"/>
                </a:solidFill>
                <a:latin typeface="Akrobat" panose="00000600000000000000" pitchFamily="2" charset="-52"/>
              </a:rPr>
              <a:t>сельскохозяйственной</a:t>
            </a:r>
            <a:r>
              <a:rPr lang="en-US" dirty="0">
                <a:solidFill>
                  <a:srgbClr val="034B3A"/>
                </a:solidFill>
                <a:latin typeface="Akrobat" panose="00000600000000000000" pitchFamily="2" charset="-52"/>
              </a:rPr>
              <a:t> </a:t>
            </a:r>
            <a:r>
              <a:rPr lang="ru-RU" dirty="0">
                <a:solidFill>
                  <a:srgbClr val="034B3A"/>
                </a:solidFill>
                <a:latin typeface="Akrobat" panose="00000600000000000000" pitchFamily="2" charset="-52"/>
              </a:rPr>
              <a:t>продукции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2E786D-04C5-4D87-85A5-65506D24A3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3" r="14107"/>
          <a:stretch/>
        </p:blipFill>
        <p:spPr>
          <a:xfrm>
            <a:off x="902315" y="2192495"/>
            <a:ext cx="2533734" cy="40234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AD66DC-A31E-4A7F-B0EE-937649FE52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44931">
            <a:off x="1937096" y="4235685"/>
            <a:ext cx="742036" cy="2158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71737C9-0D45-46F6-B966-73E2166B6D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91424">
            <a:off x="1825198" y="2983520"/>
            <a:ext cx="393048" cy="18388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726BEB5-BF4D-4835-B308-A892B5BB09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8871" flipV="1">
            <a:off x="2205620" y="3616355"/>
            <a:ext cx="546313" cy="20019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294A6AB-9CD4-4D68-8C7C-54E46220F7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1332">
            <a:off x="2439660" y="2889475"/>
            <a:ext cx="546313" cy="22310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BB9FB3A-C839-46A9-800B-6EC0DF8537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8871" flipV="1">
            <a:off x="2019254" y="3148146"/>
            <a:ext cx="395911" cy="14508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D5EDB9A-D6B5-4A10-B977-39F6ED6F4F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90773">
            <a:off x="1603449" y="3584371"/>
            <a:ext cx="742036" cy="21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1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 descr="C:\Открытка с ДР Горитько\to slide3-1.png">
            <a:extLst>
              <a:ext uri="{FF2B5EF4-FFF2-40B4-BE49-F238E27FC236}">
                <a16:creationId xmlns:a16="http://schemas.microsoft.com/office/drawing/2014/main" id="{23AF8C45-D256-49F7-AC00-66C13EE84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32398"/>
          <a:stretch/>
        </p:blipFill>
        <p:spPr bwMode="auto">
          <a:xfrm>
            <a:off x="-198737" y="-7627"/>
            <a:ext cx="4224052" cy="6858000"/>
          </a:xfrm>
          <a:prstGeom prst="rect">
            <a:avLst/>
          </a:prstGeom>
          <a:noFill/>
        </p:spPr>
      </p:pic>
      <p:sp>
        <p:nvSpPr>
          <p:cNvPr id="40" name="Полилиния 54">
            <a:extLst>
              <a:ext uri="{FF2B5EF4-FFF2-40B4-BE49-F238E27FC236}">
                <a16:creationId xmlns:a16="http://schemas.microsoft.com/office/drawing/2014/main" id="{FFC4F268-BDC8-4B06-9348-F5EA7E57764B}"/>
              </a:ext>
            </a:extLst>
          </p:cNvPr>
          <p:cNvSpPr/>
          <p:nvPr/>
        </p:nvSpPr>
        <p:spPr>
          <a:xfrm rot="5400000">
            <a:off x="-1341048" y="1476202"/>
            <a:ext cx="6518276" cy="4230065"/>
          </a:xfrm>
          <a:prstGeom prst="rect">
            <a:avLst/>
          </a:prstGeom>
          <a:gradFill flip="none" rotWithShape="0">
            <a:gsLst>
              <a:gs pos="40000">
                <a:srgbClr val="4A2F0A">
                  <a:alpha val="66000"/>
                </a:srgbClr>
              </a:gs>
              <a:gs pos="100000">
                <a:srgbClr val="463902">
                  <a:alpha val="80392"/>
                </a:srgbClr>
              </a:gs>
              <a:gs pos="100000">
                <a:srgbClr val="6F2305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B8397F94-16E4-44FD-85C0-6119E134262C}"/>
              </a:ext>
            </a:extLst>
          </p:cNvPr>
          <p:cNvSpPr txBox="1">
            <a:spLocks/>
          </p:cNvSpPr>
          <p:nvPr/>
        </p:nvSpPr>
        <p:spPr>
          <a:xfrm>
            <a:off x="10870" y="2981243"/>
            <a:ext cx="352677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1400" dirty="0">
                <a:solidFill>
                  <a:schemeClr val="bg1"/>
                </a:solidFill>
                <a:latin typeface="Akrobat" pitchFamily="2" charset="-52"/>
              </a:rPr>
              <a:t>Ещё в начале </a:t>
            </a:r>
            <a:r>
              <a:rPr lang="en-US" sz="1400" dirty="0">
                <a:solidFill>
                  <a:schemeClr val="bg1"/>
                </a:solidFill>
                <a:latin typeface="Akrobat" pitchFamily="2" charset="-52"/>
              </a:rPr>
              <a:t>XX</a:t>
            </a:r>
            <a:r>
              <a:rPr lang="ru-RU" sz="1400" dirty="0">
                <a:solidFill>
                  <a:schemeClr val="bg1"/>
                </a:solidFill>
                <a:latin typeface="Akrobat" pitchFamily="2" charset="-52"/>
              </a:rPr>
              <a:t> века наш выдающийся соотечественник П.А. Костычев открыл </a:t>
            </a:r>
            <a:br>
              <a:rPr lang="ru-RU" sz="1400" dirty="0">
                <a:solidFill>
                  <a:schemeClr val="bg1"/>
                </a:solidFill>
                <a:latin typeface="Akrobat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Akrobat" pitchFamily="2" charset="-52"/>
              </a:rPr>
              <a:t>закон формирования плодородия, </a:t>
            </a:r>
            <a:br>
              <a:rPr lang="ru-RU" sz="1400" dirty="0">
                <a:solidFill>
                  <a:schemeClr val="bg1"/>
                </a:solidFill>
                <a:latin typeface="Akrobat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Akrobat" pitchFamily="2" charset="-52"/>
              </a:rPr>
              <a:t>а в частности черноземов: </a:t>
            </a:r>
            <a:br>
              <a:rPr lang="ru-RU" sz="1400" dirty="0">
                <a:solidFill>
                  <a:schemeClr val="bg1"/>
                </a:solidFill>
                <a:latin typeface="Akrobat" pitchFamily="2" charset="-52"/>
              </a:rPr>
            </a:br>
            <a:endParaRPr lang="ru-RU" sz="1400" dirty="0">
              <a:solidFill>
                <a:schemeClr val="bg1"/>
              </a:solidFill>
              <a:latin typeface="Akrobat" pitchFamily="2" charset="-52"/>
            </a:endParaRPr>
          </a:p>
        </p:txBody>
      </p:sp>
      <p:sp>
        <p:nvSpPr>
          <p:cNvPr id="43" name="Заголовок 2">
            <a:extLst>
              <a:ext uri="{FF2B5EF4-FFF2-40B4-BE49-F238E27FC236}">
                <a16:creationId xmlns:a16="http://schemas.microsoft.com/office/drawing/2014/main" id="{E251182D-6B7C-40C0-9966-15574B31A747}"/>
              </a:ext>
            </a:extLst>
          </p:cNvPr>
          <p:cNvSpPr txBox="1">
            <a:spLocks/>
          </p:cNvSpPr>
          <p:nvPr/>
        </p:nvSpPr>
        <p:spPr>
          <a:xfrm>
            <a:off x="15607" y="2141993"/>
            <a:ext cx="4431450" cy="653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СОДЕРЖАНИЕ ГУМУСА – БАЗОВЫЙ ПОКАЗАТЕЛЬ  ПЛОДОРОДИЯ ПОЧВЫ</a:t>
            </a:r>
            <a:endParaRPr lang="ru-RU" sz="2000" dirty="0">
              <a:solidFill>
                <a:schemeClr val="bg1"/>
              </a:solidFill>
              <a:latin typeface="Akrobat" pitchFamily="2" charset="-52"/>
              <a:ea typeface="+mj-ea"/>
              <a:cs typeface="+mj-cs"/>
            </a:endParaRPr>
          </a:p>
        </p:txBody>
      </p:sp>
      <p:sp>
        <p:nvSpPr>
          <p:cNvPr id="44" name="Заголовок 2">
            <a:extLst>
              <a:ext uri="{FF2B5EF4-FFF2-40B4-BE49-F238E27FC236}">
                <a16:creationId xmlns:a16="http://schemas.microsoft.com/office/drawing/2014/main" id="{44CCBD10-F698-45ED-B189-71772DE590BF}"/>
              </a:ext>
            </a:extLst>
          </p:cNvPr>
          <p:cNvSpPr txBox="1">
            <a:spLocks/>
          </p:cNvSpPr>
          <p:nvPr/>
        </p:nvSpPr>
        <p:spPr>
          <a:xfrm>
            <a:off x="10870" y="4043072"/>
            <a:ext cx="3640911" cy="2462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1400" dirty="0">
                <a:solidFill>
                  <a:schemeClr val="bg1"/>
                </a:solidFill>
                <a:latin typeface="Akrobat Black" panose="00000A00000000000000" pitchFamily="2" charset="-52"/>
              </a:rPr>
              <a:t>«Источником черноземов служат органические вещества корневых систем растений. Разлагаясь в почве под действием микроорганизмов, корневые остатки почти полностью превращаются в перегной.</a:t>
            </a: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1400" dirty="0">
                <a:solidFill>
                  <a:schemeClr val="bg1"/>
                </a:solidFill>
                <a:latin typeface="Akrobat Black" panose="00000A00000000000000" pitchFamily="2" charset="-52"/>
              </a:rPr>
              <a:t>Напротив, где растительные остатки накапливаются сверху почвы, главным образом в виде опавших листьев и вегетативной массы, разложение их происходит на поверхности почвы в условиях достаточной влажности </a:t>
            </a:r>
            <a:br>
              <a:rPr lang="ru-RU" sz="1400" dirty="0">
                <a:solidFill>
                  <a:schemeClr val="bg1"/>
                </a:solidFill>
                <a:latin typeface="Akrobat Black" panose="00000A00000000000000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Akrobat Black" panose="00000A00000000000000" pitchFamily="2" charset="-52"/>
              </a:rPr>
              <a:t>и доступа воздуха практически </a:t>
            </a:r>
            <a:br>
              <a:rPr lang="ru-RU" sz="1400" dirty="0">
                <a:solidFill>
                  <a:schemeClr val="bg1"/>
                </a:solidFill>
                <a:latin typeface="Akrobat Black" panose="00000A00000000000000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Akrobat Black" panose="00000A00000000000000" pitchFamily="2" charset="-52"/>
              </a:rPr>
              <a:t>до полного разрушения».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CFC541-8AD0-40AB-BA15-D8590A74581D}"/>
              </a:ext>
            </a:extLst>
          </p:cNvPr>
          <p:cNvSpPr/>
          <p:nvPr/>
        </p:nvSpPr>
        <p:spPr>
          <a:xfrm flipV="1">
            <a:off x="-198737" y="-38483"/>
            <a:ext cx="12389764" cy="813752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2C14CD6E-36F7-459C-9CD5-81E4FAB9D438}"/>
              </a:ext>
            </a:extLst>
          </p:cNvPr>
          <p:cNvSpPr txBox="1">
            <a:spLocks/>
          </p:cNvSpPr>
          <p:nvPr/>
        </p:nvSpPr>
        <p:spPr>
          <a:xfrm>
            <a:off x="4126454" y="220917"/>
            <a:ext cx="7290922" cy="4908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  <a:cs typeface="+mj-cs"/>
              </a:rPr>
              <a:t>ЗАКОНЫ ФОРМИРОВАНИЯ ПЛОДОРОДИЯ ПОЧВЫ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krobat Black" panose="00000A00000000000000" pitchFamily="2" charset="-52"/>
              <a:ea typeface="Roboto" pitchFamily="2" charset="0"/>
              <a:cs typeface="+mj-cs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1592EB1-C679-4D81-B3C3-0849DC36D4A7}"/>
              </a:ext>
            </a:extLst>
          </p:cNvPr>
          <p:cNvSpPr/>
          <p:nvPr/>
        </p:nvSpPr>
        <p:spPr>
          <a:xfrm>
            <a:off x="4183112" y="4783231"/>
            <a:ext cx="36894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Akrobat Black" panose="00000A00000000000000" charset="-52"/>
              </a:rPr>
              <a:t>2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476D3DF-B084-41C2-87B8-53EB040E349A}"/>
              </a:ext>
            </a:extLst>
          </p:cNvPr>
          <p:cNvSpPr/>
          <p:nvPr/>
        </p:nvSpPr>
        <p:spPr>
          <a:xfrm>
            <a:off x="8465203" y="1070665"/>
            <a:ext cx="36894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Akrobat Black" panose="00000A00000000000000" charset="-52"/>
              </a:rPr>
              <a:t>4</a:t>
            </a:r>
            <a:endParaRPr lang="ru-RU" sz="1600" dirty="0">
              <a:solidFill>
                <a:schemeClr val="bg1"/>
              </a:solidFill>
              <a:latin typeface="Akrobat Black" panose="00000A00000000000000" charset="-52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65C46482-CB11-42A7-9F2F-0431F4E858B4}"/>
              </a:ext>
            </a:extLst>
          </p:cNvPr>
          <p:cNvGrpSpPr/>
          <p:nvPr/>
        </p:nvGrpSpPr>
        <p:grpSpPr>
          <a:xfrm>
            <a:off x="837418" y="142834"/>
            <a:ext cx="1860709" cy="1813870"/>
            <a:chOff x="2263514" y="2057691"/>
            <a:chExt cx="1303527" cy="1270714"/>
          </a:xfrm>
        </p:grpSpPr>
        <p:sp>
          <p:nvSpPr>
            <p:cNvPr id="37" name="Овал 49">
              <a:extLst>
                <a:ext uri="{FF2B5EF4-FFF2-40B4-BE49-F238E27FC236}">
                  <a16:creationId xmlns:a16="http://schemas.microsoft.com/office/drawing/2014/main" id="{750A9B77-87C3-4CB5-82D1-53122C3CF315}"/>
                </a:ext>
              </a:extLst>
            </p:cNvPr>
            <p:cNvSpPr/>
            <p:nvPr/>
          </p:nvSpPr>
          <p:spPr>
            <a:xfrm rot="10800000" flipH="1">
              <a:off x="2296327" y="2057691"/>
              <a:ext cx="1270714" cy="1270714"/>
            </a:xfrm>
            <a:prstGeom prst="ellipse">
              <a:avLst/>
            </a:prstGeom>
            <a:gradFill flip="none" rotWithShape="1">
              <a:gsLst>
                <a:gs pos="20000">
                  <a:srgbClr val="47F030"/>
                </a:gs>
                <a:gs pos="100000">
                  <a:srgbClr val="006017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D02330E-5FB1-4E31-AB5A-3FFEF836E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3514" y="2121760"/>
              <a:ext cx="1142576" cy="1142576"/>
            </a:xfrm>
            <a:prstGeom prst="rect">
              <a:avLst/>
            </a:prstGeom>
          </p:spPr>
        </p:pic>
      </p:grp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AA473308-653F-48BF-B993-57919A7C7771}"/>
              </a:ext>
            </a:extLst>
          </p:cNvPr>
          <p:cNvSpPr/>
          <p:nvPr/>
        </p:nvSpPr>
        <p:spPr>
          <a:xfrm>
            <a:off x="4183112" y="3774695"/>
            <a:ext cx="36894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Akrobat Black" panose="00000A00000000000000" charset="-52"/>
              </a:rPr>
              <a:t>1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C704175-B9AF-74AE-FB87-33E8E1D8A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025315" y="764164"/>
            <a:ext cx="8165712" cy="6086210"/>
          </a:xfrm>
          <a:prstGeom prst="rect">
            <a:avLst/>
          </a:prstGeom>
          <a:noFill/>
        </p:spPr>
      </p:pic>
      <p:sp>
        <p:nvSpPr>
          <p:cNvPr id="51" name="Полилиния 29">
            <a:extLst>
              <a:ext uri="{FF2B5EF4-FFF2-40B4-BE49-F238E27FC236}">
                <a16:creationId xmlns:a16="http://schemas.microsoft.com/office/drawing/2014/main" id="{03033EA9-89FD-423B-A76B-CFD24A67849D}"/>
              </a:ext>
            </a:extLst>
          </p:cNvPr>
          <p:cNvSpPr/>
          <p:nvPr/>
        </p:nvSpPr>
        <p:spPr>
          <a:xfrm rot="5400000">
            <a:off x="5031270" y="-318847"/>
            <a:ext cx="6089735" cy="8238559"/>
          </a:xfrm>
          <a:prstGeom prst="rect">
            <a:avLst/>
          </a:prstGeom>
          <a:gradFill flip="none" rotWithShape="0">
            <a:gsLst>
              <a:gs pos="40000">
                <a:srgbClr val="00741C">
                  <a:alpha val="69000"/>
                </a:srgbClr>
              </a:gs>
              <a:gs pos="100000">
                <a:srgbClr val="03453E">
                  <a:alpha val="81000"/>
                </a:srgbClr>
              </a:gs>
              <a:gs pos="100000">
                <a:srgbClr val="00741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938ADA6E-8FB7-41C0-8860-133CD07D095F}"/>
              </a:ext>
            </a:extLst>
          </p:cNvPr>
          <p:cNvSpPr/>
          <p:nvPr/>
        </p:nvSpPr>
        <p:spPr>
          <a:xfrm>
            <a:off x="4452334" y="1235400"/>
            <a:ext cx="341873" cy="330510"/>
          </a:xfrm>
          <a:prstGeom prst="ellipse">
            <a:avLst/>
          </a:prstGeom>
          <a:gradFill flip="none" rotWithShape="1">
            <a:gsLst>
              <a:gs pos="0">
                <a:srgbClr val="92D050"/>
              </a:gs>
              <a:gs pos="39000">
                <a:srgbClr val="00B050"/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BE8FF6-8689-4F42-AAB4-350CFB114473}"/>
              </a:ext>
            </a:extLst>
          </p:cNvPr>
          <p:cNvSpPr txBox="1"/>
          <p:nvPr/>
        </p:nvSpPr>
        <p:spPr>
          <a:xfrm>
            <a:off x="5006461" y="3622413"/>
            <a:ext cx="64109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krobat" panose="00000600000000000000" pitchFamily="2" charset="-52"/>
              </a:rPr>
              <a:t>Почвенная биота не только минерализует органическую биомассу, высвобождая элементы питания растений, но и сама является существенным резервуаром питательных веществ. В биомассе микроорганизмов поверхностного слоя почвы толщиной </a:t>
            </a:r>
            <a:r>
              <a:rPr lang="ru-RU" sz="2400" b="1" dirty="0">
                <a:solidFill>
                  <a:schemeClr val="bg1"/>
                </a:solidFill>
                <a:latin typeface="Akrobat" panose="00000600000000000000" pitchFamily="2" charset="-52"/>
              </a:rPr>
              <a:t>12,5 см</a:t>
            </a:r>
            <a:r>
              <a:rPr lang="ru-RU" dirty="0">
                <a:solidFill>
                  <a:schemeClr val="bg1"/>
                </a:solidFill>
                <a:latin typeface="Akrobat" panose="00000600000000000000" pitchFamily="2" charset="-52"/>
              </a:rPr>
              <a:t> может содержаться до </a:t>
            </a:r>
            <a:r>
              <a:rPr lang="ru-RU" sz="2400" b="1" dirty="0">
                <a:solidFill>
                  <a:schemeClr val="bg1"/>
                </a:solidFill>
                <a:latin typeface="Akrobat" panose="00000600000000000000" pitchFamily="2" charset="-52"/>
              </a:rPr>
              <a:t>108 кг/га азота</a:t>
            </a:r>
            <a:r>
              <a:rPr lang="ru-RU" dirty="0">
                <a:solidFill>
                  <a:schemeClr val="bg1"/>
                </a:solidFill>
                <a:latin typeface="Akrobat" panose="00000600000000000000" pitchFamily="2" charset="-52"/>
              </a:rPr>
              <a:t>, </a:t>
            </a:r>
            <a:r>
              <a:rPr lang="ru-RU" sz="2400" b="1" dirty="0">
                <a:solidFill>
                  <a:schemeClr val="bg1"/>
                </a:solidFill>
                <a:latin typeface="Akrobat" panose="00000600000000000000" pitchFamily="2" charset="-52"/>
              </a:rPr>
              <a:t>83 кг/га фосфора, 70 кг/га калия и 11 кг/га кальция.</a:t>
            </a:r>
            <a:r>
              <a:rPr lang="ru-RU" dirty="0">
                <a:solidFill>
                  <a:schemeClr val="bg1"/>
                </a:solidFill>
                <a:latin typeface="Akrobat" panose="00000600000000000000" pitchFamily="2" charset="-52"/>
              </a:rPr>
              <a:t> Следовательно, биомасса микроорганизмов является важнейшим регулятором поступления в почву доступных форм многих элементов.</a:t>
            </a:r>
          </a:p>
          <a:p>
            <a:endParaRPr lang="en-RU" dirty="0"/>
          </a:p>
        </p:txBody>
      </p:sp>
      <p:sp>
        <p:nvSpPr>
          <p:cNvPr id="28" name="Овал 17">
            <a:extLst>
              <a:ext uri="{FF2B5EF4-FFF2-40B4-BE49-F238E27FC236}">
                <a16:creationId xmlns:a16="http://schemas.microsoft.com/office/drawing/2014/main" id="{A9B4C364-41A4-4EF6-8105-8551843A2A89}"/>
              </a:ext>
            </a:extLst>
          </p:cNvPr>
          <p:cNvSpPr/>
          <p:nvPr/>
        </p:nvSpPr>
        <p:spPr>
          <a:xfrm>
            <a:off x="4444526" y="3620224"/>
            <a:ext cx="341873" cy="330510"/>
          </a:xfrm>
          <a:prstGeom prst="ellipse">
            <a:avLst/>
          </a:prstGeom>
          <a:gradFill flip="none" rotWithShape="1">
            <a:gsLst>
              <a:gs pos="0">
                <a:srgbClr val="92D050"/>
              </a:gs>
              <a:gs pos="39000">
                <a:srgbClr val="00B050"/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C59FEA-A01E-4535-8A64-0FB83C170086}"/>
              </a:ext>
            </a:extLst>
          </p:cNvPr>
          <p:cNvSpPr txBox="1"/>
          <p:nvPr/>
        </p:nvSpPr>
        <p:spPr>
          <a:xfrm>
            <a:off x="5006461" y="1187604"/>
            <a:ext cx="62780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krobat Black" panose="00000A00000000000000" pitchFamily="2" charset="-52"/>
              </a:rPr>
              <a:t>В образовании лабильного гумуса определяющая роль принадлежит прижизненным корневым выделением . Корни выделяют разнообразные органические вещества: органические кислоты, аминокислоты, сахара, ферменты, витамины и др. Общее количество корневых выделений за период вегетации достигает 10 % и более от растительной массы</a:t>
            </a:r>
            <a:r>
              <a:rPr lang="en-US" dirty="0">
                <a:solidFill>
                  <a:schemeClr val="bg1"/>
                </a:solidFill>
                <a:latin typeface="Akrobat Black" panose="00000A00000000000000" pitchFamily="2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615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4548990E-F124-4DB8-9D4C-BEA5BBB1C215}"/>
              </a:ext>
            </a:extLst>
          </p:cNvPr>
          <p:cNvSpPr/>
          <p:nvPr/>
        </p:nvSpPr>
        <p:spPr>
          <a:xfrm>
            <a:off x="4428992" y="2610059"/>
            <a:ext cx="2754823" cy="2714916"/>
          </a:xfrm>
          <a:prstGeom prst="ellipse">
            <a:avLst/>
          </a:prstGeom>
          <a:solidFill>
            <a:srgbClr val="034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5" descr="C:\Открытка с ДР Горитько\to slide3-1.png">
            <a:extLst>
              <a:ext uri="{FF2B5EF4-FFF2-40B4-BE49-F238E27FC236}">
                <a16:creationId xmlns:a16="http://schemas.microsoft.com/office/drawing/2014/main" id="{EA3BCC16-9EDB-49BC-8BB2-D18863286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32398"/>
          <a:stretch/>
        </p:blipFill>
        <p:spPr bwMode="auto">
          <a:xfrm>
            <a:off x="-198737" y="-7627"/>
            <a:ext cx="4224052" cy="6858000"/>
          </a:xfrm>
          <a:prstGeom prst="rect">
            <a:avLst/>
          </a:prstGeom>
          <a:noFill/>
        </p:spPr>
      </p:pic>
      <p:sp>
        <p:nvSpPr>
          <p:cNvPr id="6" name="Полилиния 54">
            <a:extLst>
              <a:ext uri="{FF2B5EF4-FFF2-40B4-BE49-F238E27FC236}">
                <a16:creationId xmlns:a16="http://schemas.microsoft.com/office/drawing/2014/main" id="{A2E252EE-00F1-4E42-A566-895CCEAB4EF3}"/>
              </a:ext>
            </a:extLst>
          </p:cNvPr>
          <p:cNvSpPr/>
          <p:nvPr/>
        </p:nvSpPr>
        <p:spPr>
          <a:xfrm rot="5400000">
            <a:off x="-1341048" y="1476202"/>
            <a:ext cx="6518276" cy="4230065"/>
          </a:xfrm>
          <a:prstGeom prst="rect">
            <a:avLst/>
          </a:prstGeom>
          <a:gradFill flip="none" rotWithShape="0">
            <a:gsLst>
              <a:gs pos="40000">
                <a:srgbClr val="4A2F0A">
                  <a:alpha val="66000"/>
                </a:srgbClr>
              </a:gs>
              <a:gs pos="100000">
                <a:srgbClr val="463902">
                  <a:alpha val="80392"/>
                </a:srgbClr>
              </a:gs>
              <a:gs pos="100000">
                <a:srgbClr val="6F2305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875E0B9-811C-4125-AACC-9892562B96FA}"/>
              </a:ext>
            </a:extLst>
          </p:cNvPr>
          <p:cNvSpPr/>
          <p:nvPr/>
        </p:nvSpPr>
        <p:spPr>
          <a:xfrm flipV="1">
            <a:off x="-198737" y="-38485"/>
            <a:ext cx="12389764" cy="1529755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65DE4F-14B8-4149-8E9D-F2F3C260E585}"/>
              </a:ext>
            </a:extLst>
          </p:cNvPr>
          <p:cNvSpPr txBox="1"/>
          <p:nvPr/>
        </p:nvSpPr>
        <p:spPr>
          <a:xfrm>
            <a:off x="11238056" y="4685834"/>
            <a:ext cx="317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solidFill>
                  <a:schemeClr val="bg1"/>
                </a:solidFill>
                <a:latin typeface="Akrobat Black" panose="00000A00000000000000" pitchFamily="2" charset="-52"/>
              </a:rPr>
              <a:t>2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77FE513-B16F-4567-A355-CDE05A7A2E83}"/>
              </a:ext>
            </a:extLst>
          </p:cNvPr>
          <p:cNvSpPr/>
          <p:nvPr/>
        </p:nvSpPr>
        <p:spPr>
          <a:xfrm>
            <a:off x="7634858" y="4272825"/>
            <a:ext cx="36894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Akrobat Black" panose="00000A00000000000000" charset="-52"/>
              </a:rPr>
              <a:t>2</a:t>
            </a: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FF6E1A46-E627-45D2-9615-89F91C0E62AA}"/>
              </a:ext>
            </a:extLst>
          </p:cNvPr>
          <p:cNvSpPr txBox="1"/>
          <p:nvPr/>
        </p:nvSpPr>
        <p:spPr>
          <a:xfrm>
            <a:off x="8321397" y="4830634"/>
            <a:ext cx="34907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rgbClr val="03473D"/>
                </a:solidFill>
                <a:latin typeface="Akrobat" panose="00000600000000000000" pitchFamily="2" charset="-52"/>
              </a:rPr>
              <a:t>Технология:</a:t>
            </a:r>
          </a:p>
          <a:p>
            <a:r>
              <a:rPr lang="ru-RU" sz="1400" dirty="0">
                <a:solidFill>
                  <a:srgbClr val="03473D"/>
                </a:solidFill>
                <a:latin typeface="Akrobat" panose="00000600000000000000" pitchFamily="2" charset="-52"/>
              </a:rPr>
              <a:t>- усиливает влияние почвы и климата;</a:t>
            </a:r>
          </a:p>
          <a:p>
            <a:r>
              <a:rPr lang="ru-RU" sz="1400" dirty="0">
                <a:solidFill>
                  <a:srgbClr val="03473D"/>
                </a:solidFill>
                <a:latin typeface="Akrobat" panose="00000600000000000000" pitchFamily="2" charset="-52"/>
              </a:rPr>
              <a:t>- влияет на урожайность и качество продукции;</a:t>
            </a:r>
          </a:p>
          <a:p>
            <a:pPr marL="90488" indent="-90488"/>
            <a:r>
              <a:rPr lang="ru-RU" sz="1400" dirty="0">
                <a:solidFill>
                  <a:srgbClr val="03473D"/>
                </a:solidFill>
                <a:latin typeface="Akrobat" panose="00000600000000000000" pitchFamily="2" charset="-52"/>
              </a:rPr>
              <a:t>- влияет на процессы формирования плодородия и структуры почвы.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20CE6E-C3BC-4336-BF2E-93FCB8B73E09}"/>
              </a:ext>
            </a:extLst>
          </p:cNvPr>
          <p:cNvSpPr/>
          <p:nvPr/>
        </p:nvSpPr>
        <p:spPr>
          <a:xfrm>
            <a:off x="7634858" y="3264289"/>
            <a:ext cx="36894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Akrobat Black" panose="00000A00000000000000" charset="-52"/>
              </a:rPr>
              <a:t>1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50608490-B19A-4D3F-9E57-478A66864086}"/>
              </a:ext>
            </a:extLst>
          </p:cNvPr>
          <p:cNvSpPr txBox="1"/>
          <p:nvPr/>
        </p:nvSpPr>
        <p:spPr>
          <a:xfrm>
            <a:off x="7805887" y="2354519"/>
            <a:ext cx="317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solidFill>
                  <a:srgbClr val="034A3A"/>
                </a:solidFill>
                <a:latin typeface="Akrobat Black" panose="00000A00000000000000" pitchFamily="2" charset="-52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A5004B-513B-4FF1-9F14-2CD25054B1F8}"/>
              </a:ext>
            </a:extLst>
          </p:cNvPr>
          <p:cNvSpPr txBox="1"/>
          <p:nvPr/>
        </p:nvSpPr>
        <p:spPr>
          <a:xfrm>
            <a:off x="7802460" y="3611105"/>
            <a:ext cx="317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solidFill>
                  <a:srgbClr val="034A3A"/>
                </a:solidFill>
                <a:latin typeface="Akrobat Black" panose="00000A00000000000000" pitchFamily="2" charset="-52"/>
              </a:rPr>
              <a:t>2</a:t>
            </a:r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D5CA03E6-E4F6-4EF3-BDA5-5BCB08F7AA61}"/>
              </a:ext>
            </a:extLst>
          </p:cNvPr>
          <p:cNvSpPr txBox="1">
            <a:spLocks/>
          </p:cNvSpPr>
          <p:nvPr/>
        </p:nvSpPr>
        <p:spPr>
          <a:xfrm>
            <a:off x="391571" y="2447327"/>
            <a:ext cx="32107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Суть технологии СИЛКОР- получение стабильно высоких урожаев на основе технологии повышения плодородия почвы и улучшения ее структуры получаемых в результате выращивания злаковых корневых </a:t>
            </a:r>
            <a:r>
              <a:rPr lang="ru-RU" sz="2000" dirty="0" err="1">
                <a:solidFill>
                  <a:schemeClr val="bg1"/>
                </a:solidFill>
                <a:latin typeface="Akrobat Black" panose="00000A00000000000000" pitchFamily="2" charset="-52"/>
              </a:rPr>
              <a:t>сидеральных</a:t>
            </a:r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 промежуточных культур, и системным внесением листового питания в ответственные фазы вегетации</a:t>
            </a:r>
            <a:endParaRPr lang="ru-RU" sz="2000" dirty="0">
              <a:solidFill>
                <a:schemeClr val="bg1"/>
              </a:solidFill>
              <a:latin typeface="Akrobat" pitchFamily="2" charset="-52"/>
              <a:ea typeface="+mj-ea"/>
              <a:cs typeface="+mj-cs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B608E80-E035-43CB-A3EF-A82132CDF6EE}"/>
              </a:ext>
            </a:extLst>
          </p:cNvPr>
          <p:cNvCxnSpPr>
            <a:cxnSpLocks/>
          </p:cNvCxnSpPr>
          <p:nvPr/>
        </p:nvCxnSpPr>
        <p:spPr>
          <a:xfrm flipH="1">
            <a:off x="190817" y="2469260"/>
            <a:ext cx="24800" cy="40849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F0C84301-81D0-4CBD-97AE-C7AD30B9F93A}"/>
              </a:ext>
            </a:extLst>
          </p:cNvPr>
          <p:cNvSpPr txBox="1">
            <a:spLocks/>
          </p:cNvSpPr>
          <p:nvPr/>
        </p:nvSpPr>
        <p:spPr>
          <a:xfrm>
            <a:off x="215617" y="217723"/>
            <a:ext cx="11433458" cy="1080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2400" dirty="0">
                <a:solidFill>
                  <a:schemeClr val="bg1"/>
                </a:solidFill>
                <a:latin typeface="Akrobat Black" panose="00000A00000000000000" pitchFamily="2" charset="-52"/>
              </a:rPr>
              <a:t>ПЛОДОРОДИЕ ПОЧВЫ В ПОНИМАНИИ ОРГАНИЧЕСКОГО ВЕЩЕСТВА И СТРУКТУРЫ, УСИЛЕННОЕ КЛИМАТИЧЕСКИМ ФАКТОРОМ - ОСНОВА ЭКОНОМИКИ ВЫРАЩИВАНИЯ </a:t>
            </a:r>
            <a:r>
              <a:rPr lang="ru-RU" sz="2400" dirty="0" smtClean="0">
                <a:solidFill>
                  <a:schemeClr val="bg1"/>
                </a:solidFill>
                <a:latin typeface="Akrobat Black" panose="00000A00000000000000" pitchFamily="2" charset="-52"/>
              </a:rPr>
              <a:t>СЕЛЬХОЗКУЛЬТУР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2000" i="1" dirty="0" smtClean="0">
                <a:solidFill>
                  <a:schemeClr val="bg1"/>
                </a:solidFill>
                <a:latin typeface="Akrobat Black" panose="00000A00000000000000" pitchFamily="2" charset="-52"/>
                <a:ea typeface="+mj-ea"/>
                <a:cs typeface="+mj-cs"/>
              </a:rPr>
              <a:t>- Н.И. ВАВИЛОВ</a:t>
            </a:r>
            <a:endParaRPr lang="ru-RU" sz="2000" i="1" dirty="0">
              <a:solidFill>
                <a:schemeClr val="bg1"/>
              </a:solidFill>
              <a:latin typeface="Akrobat" pitchFamily="2" charset="-52"/>
              <a:ea typeface="+mj-ea"/>
              <a:cs typeface="+mj-cs"/>
            </a:endParaRP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538595E0-6840-43D4-811E-2311FF0E7F5D}"/>
              </a:ext>
            </a:extLst>
          </p:cNvPr>
          <p:cNvSpPr txBox="1"/>
          <p:nvPr/>
        </p:nvSpPr>
        <p:spPr>
          <a:xfrm>
            <a:off x="8309648" y="2341458"/>
            <a:ext cx="3882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rgbClr val="03473D"/>
                </a:solidFill>
                <a:latin typeface="Akrobat" panose="00000600000000000000" pitchFamily="2" charset="-52"/>
              </a:rPr>
              <a:t>Климат:</a:t>
            </a:r>
          </a:p>
          <a:p>
            <a:r>
              <a:rPr lang="ru-RU" sz="1400" dirty="0">
                <a:solidFill>
                  <a:srgbClr val="03473D"/>
                </a:solidFill>
                <a:latin typeface="Akrobat" panose="00000600000000000000" pitchFamily="2" charset="-52"/>
              </a:rPr>
              <a:t>- определяет какую культуру  </a:t>
            </a:r>
          </a:p>
          <a:p>
            <a:r>
              <a:rPr lang="ru-RU" sz="1400" dirty="0">
                <a:solidFill>
                  <a:srgbClr val="03473D"/>
                </a:solidFill>
                <a:latin typeface="Akrobat" panose="00000600000000000000" pitchFamily="2" charset="-52"/>
              </a:rPr>
              <a:t>  целесообразно выращивать;</a:t>
            </a:r>
          </a:p>
          <a:p>
            <a:r>
              <a:rPr lang="ru-RU" sz="1400" dirty="0">
                <a:solidFill>
                  <a:srgbClr val="03473D"/>
                </a:solidFill>
                <a:latin typeface="Akrobat" panose="00000600000000000000" pitchFamily="2" charset="-52"/>
              </a:rPr>
              <a:t>- влияет на урожайность.</a:t>
            </a: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42D3B563-E0CF-4FE9-9FE7-F1AC756ED99F}"/>
              </a:ext>
            </a:extLst>
          </p:cNvPr>
          <p:cNvSpPr txBox="1"/>
          <p:nvPr/>
        </p:nvSpPr>
        <p:spPr>
          <a:xfrm>
            <a:off x="4755625" y="3153249"/>
            <a:ext cx="20729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Факторы определяющие экономику выращивания сельхозкультур</a:t>
            </a: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611BF4F5-A79F-4618-ABDB-42EBE5155F81}"/>
              </a:ext>
            </a:extLst>
          </p:cNvPr>
          <p:cNvSpPr txBox="1"/>
          <p:nvPr/>
        </p:nvSpPr>
        <p:spPr>
          <a:xfrm>
            <a:off x="8321397" y="3685941"/>
            <a:ext cx="3882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rgbClr val="03473D"/>
                </a:solidFill>
                <a:latin typeface="Akrobat" panose="00000600000000000000" pitchFamily="2" charset="-52"/>
              </a:rPr>
              <a:t>Плодородие и структура почвы: </a:t>
            </a:r>
          </a:p>
          <a:p>
            <a:r>
              <a:rPr lang="ru-RU" sz="1400" dirty="0">
                <a:solidFill>
                  <a:srgbClr val="03473D"/>
                </a:solidFill>
                <a:latin typeface="Akrobat" panose="00000600000000000000" pitchFamily="2" charset="-52"/>
              </a:rPr>
              <a:t>- определяет урожайность;</a:t>
            </a:r>
          </a:p>
          <a:p>
            <a:r>
              <a:rPr lang="ru-RU" sz="1400" dirty="0">
                <a:solidFill>
                  <a:srgbClr val="03473D"/>
                </a:solidFill>
                <a:latin typeface="Akrobat" panose="00000600000000000000" pitchFamily="2" charset="-52"/>
              </a:rPr>
              <a:t>- качество продукции.  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6F957AA5-A82C-417F-B120-5DEE45A237EB}"/>
              </a:ext>
            </a:extLst>
          </p:cNvPr>
          <p:cNvSpPr txBox="1"/>
          <p:nvPr/>
        </p:nvSpPr>
        <p:spPr>
          <a:xfrm>
            <a:off x="7859353" y="4658508"/>
            <a:ext cx="317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solidFill>
                  <a:srgbClr val="034A3A"/>
                </a:solidFill>
                <a:latin typeface="Akrobat Black" panose="00000A00000000000000" pitchFamily="2" charset="-52"/>
              </a:rPr>
              <a:t>3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225524F0-9EA0-4FF0-8CF9-2D956041247E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6951259" y="2770018"/>
            <a:ext cx="854628" cy="558873"/>
          </a:xfrm>
          <a:prstGeom prst="straightConnector1">
            <a:avLst/>
          </a:prstGeom>
          <a:ln w="57150">
            <a:solidFill>
              <a:srgbClr val="034A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25DD093C-EA23-4039-87C9-442A1AC10F44}"/>
              </a:ext>
            </a:extLst>
          </p:cNvPr>
          <p:cNvCxnSpPr>
            <a:cxnSpLocks/>
          </p:cNvCxnSpPr>
          <p:nvPr/>
        </p:nvCxnSpPr>
        <p:spPr>
          <a:xfrm>
            <a:off x="7155240" y="3998473"/>
            <a:ext cx="593348" cy="0"/>
          </a:xfrm>
          <a:prstGeom prst="straightConnector1">
            <a:avLst/>
          </a:prstGeom>
          <a:ln w="57150">
            <a:solidFill>
              <a:srgbClr val="034A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E2DE80C2-9F47-4BDF-BEAA-B575C1710159}"/>
              </a:ext>
            </a:extLst>
          </p:cNvPr>
          <p:cNvCxnSpPr>
            <a:cxnSpLocks/>
          </p:cNvCxnSpPr>
          <p:nvPr/>
        </p:nvCxnSpPr>
        <p:spPr>
          <a:xfrm>
            <a:off x="6891448" y="4611379"/>
            <a:ext cx="893564" cy="415539"/>
          </a:xfrm>
          <a:prstGeom prst="straightConnector1">
            <a:avLst/>
          </a:prstGeom>
          <a:ln w="57150">
            <a:solidFill>
              <a:srgbClr val="034A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4930"/>
          <p:cNvSpPr>
            <a:spLocks noEditPoints="1"/>
          </p:cNvSpPr>
          <p:nvPr/>
        </p:nvSpPr>
        <p:spPr bwMode="auto">
          <a:xfrm>
            <a:off x="1738938" y="1702649"/>
            <a:ext cx="516063" cy="651869"/>
          </a:xfrm>
          <a:custGeom>
            <a:avLst/>
            <a:gdLst>
              <a:gd name="T0" fmla="*/ 302 w 304"/>
              <a:gd name="T1" fmla="*/ 270 h 384"/>
              <a:gd name="T2" fmla="*/ 284 w 304"/>
              <a:gd name="T3" fmla="*/ 322 h 384"/>
              <a:gd name="T4" fmla="*/ 254 w 304"/>
              <a:gd name="T5" fmla="*/ 354 h 384"/>
              <a:gd name="T6" fmla="*/ 204 w 304"/>
              <a:gd name="T7" fmla="*/ 380 h 384"/>
              <a:gd name="T8" fmla="*/ 162 w 304"/>
              <a:gd name="T9" fmla="*/ 384 h 384"/>
              <a:gd name="T10" fmla="*/ 170 w 304"/>
              <a:gd name="T11" fmla="*/ 330 h 384"/>
              <a:gd name="T12" fmla="*/ 202 w 304"/>
              <a:gd name="T13" fmla="*/ 282 h 384"/>
              <a:gd name="T14" fmla="*/ 236 w 304"/>
              <a:gd name="T15" fmla="*/ 256 h 384"/>
              <a:gd name="T16" fmla="*/ 290 w 304"/>
              <a:gd name="T17" fmla="*/ 242 h 384"/>
              <a:gd name="T18" fmla="*/ 0 w 304"/>
              <a:gd name="T19" fmla="*/ 242 h 384"/>
              <a:gd name="T20" fmla="*/ 8 w 304"/>
              <a:gd name="T21" fmla="*/ 298 h 384"/>
              <a:gd name="T22" fmla="*/ 38 w 304"/>
              <a:gd name="T23" fmla="*/ 346 h 384"/>
              <a:gd name="T24" fmla="*/ 74 w 304"/>
              <a:gd name="T25" fmla="*/ 370 h 384"/>
              <a:gd name="T26" fmla="*/ 128 w 304"/>
              <a:gd name="T27" fmla="*/ 384 h 384"/>
              <a:gd name="T28" fmla="*/ 140 w 304"/>
              <a:gd name="T29" fmla="*/ 356 h 384"/>
              <a:gd name="T30" fmla="*/ 122 w 304"/>
              <a:gd name="T31" fmla="*/ 304 h 384"/>
              <a:gd name="T32" fmla="*/ 92 w 304"/>
              <a:gd name="T33" fmla="*/ 272 h 384"/>
              <a:gd name="T34" fmla="*/ 42 w 304"/>
              <a:gd name="T35" fmla="*/ 246 h 384"/>
              <a:gd name="T36" fmla="*/ 0 w 304"/>
              <a:gd name="T37" fmla="*/ 242 h 384"/>
              <a:gd name="T38" fmla="*/ 138 w 304"/>
              <a:gd name="T39" fmla="*/ 68 h 384"/>
              <a:gd name="T40" fmla="*/ 160 w 304"/>
              <a:gd name="T41" fmla="*/ 78 h 384"/>
              <a:gd name="T42" fmla="*/ 172 w 304"/>
              <a:gd name="T43" fmla="*/ 44 h 384"/>
              <a:gd name="T44" fmla="*/ 152 w 304"/>
              <a:gd name="T45" fmla="*/ 0 h 384"/>
              <a:gd name="T46" fmla="*/ 134 w 304"/>
              <a:gd name="T47" fmla="*/ 30 h 384"/>
              <a:gd name="T48" fmla="*/ 182 w 304"/>
              <a:gd name="T49" fmla="*/ 94 h 384"/>
              <a:gd name="T50" fmla="*/ 162 w 304"/>
              <a:gd name="T51" fmla="*/ 146 h 384"/>
              <a:gd name="T52" fmla="*/ 202 w 304"/>
              <a:gd name="T53" fmla="*/ 136 h 384"/>
              <a:gd name="T54" fmla="*/ 230 w 304"/>
              <a:gd name="T55" fmla="*/ 102 h 384"/>
              <a:gd name="T56" fmla="*/ 220 w 304"/>
              <a:gd name="T57" fmla="*/ 76 h 384"/>
              <a:gd name="T58" fmla="*/ 182 w 304"/>
              <a:gd name="T59" fmla="*/ 94 h 384"/>
              <a:gd name="T60" fmla="*/ 74 w 304"/>
              <a:gd name="T61" fmla="*/ 102 h 384"/>
              <a:gd name="T62" fmla="*/ 102 w 304"/>
              <a:gd name="T63" fmla="*/ 136 h 384"/>
              <a:gd name="T64" fmla="*/ 142 w 304"/>
              <a:gd name="T65" fmla="*/ 146 h 384"/>
              <a:gd name="T66" fmla="*/ 122 w 304"/>
              <a:gd name="T67" fmla="*/ 94 h 384"/>
              <a:gd name="T68" fmla="*/ 84 w 304"/>
              <a:gd name="T69" fmla="*/ 76 h 384"/>
              <a:gd name="T70" fmla="*/ 192 w 304"/>
              <a:gd name="T71" fmla="*/ 176 h 384"/>
              <a:gd name="T72" fmla="*/ 164 w 304"/>
              <a:gd name="T73" fmla="*/ 232 h 384"/>
              <a:gd name="T74" fmla="*/ 204 w 304"/>
              <a:gd name="T75" fmla="*/ 246 h 384"/>
              <a:gd name="T76" fmla="*/ 240 w 304"/>
              <a:gd name="T77" fmla="*/ 224 h 384"/>
              <a:gd name="T78" fmla="*/ 268 w 304"/>
              <a:gd name="T79" fmla="*/ 166 h 384"/>
              <a:gd name="T80" fmla="*/ 228 w 304"/>
              <a:gd name="T81" fmla="*/ 152 h 384"/>
              <a:gd name="T82" fmla="*/ 192 w 304"/>
              <a:gd name="T83" fmla="*/ 176 h 384"/>
              <a:gd name="T84" fmla="*/ 42 w 304"/>
              <a:gd name="T85" fmla="*/ 188 h 384"/>
              <a:gd name="T86" fmla="*/ 64 w 304"/>
              <a:gd name="T87" fmla="*/ 224 h 384"/>
              <a:gd name="T88" fmla="*/ 120 w 304"/>
              <a:gd name="T89" fmla="*/ 252 h 384"/>
              <a:gd name="T90" fmla="*/ 136 w 304"/>
              <a:gd name="T91" fmla="*/ 212 h 384"/>
              <a:gd name="T92" fmla="*/ 112 w 304"/>
              <a:gd name="T93" fmla="*/ 176 h 384"/>
              <a:gd name="T94" fmla="*/ 56 w 304"/>
              <a:gd name="T95" fmla="*/ 148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04" h="384">
                <a:moveTo>
                  <a:pt x="304" y="242"/>
                </a:moveTo>
                <a:lnTo>
                  <a:pt x="304" y="242"/>
                </a:lnTo>
                <a:lnTo>
                  <a:pt x="304" y="256"/>
                </a:lnTo>
                <a:lnTo>
                  <a:pt x="302" y="270"/>
                </a:lnTo>
                <a:lnTo>
                  <a:pt x="300" y="284"/>
                </a:lnTo>
                <a:lnTo>
                  <a:pt x="296" y="298"/>
                </a:lnTo>
                <a:lnTo>
                  <a:pt x="290" y="310"/>
                </a:lnTo>
                <a:lnTo>
                  <a:pt x="284" y="322"/>
                </a:lnTo>
                <a:lnTo>
                  <a:pt x="274" y="334"/>
                </a:lnTo>
                <a:lnTo>
                  <a:pt x="266" y="346"/>
                </a:lnTo>
                <a:lnTo>
                  <a:pt x="266" y="346"/>
                </a:lnTo>
                <a:lnTo>
                  <a:pt x="254" y="354"/>
                </a:lnTo>
                <a:lnTo>
                  <a:pt x="242" y="364"/>
                </a:lnTo>
                <a:lnTo>
                  <a:pt x="230" y="370"/>
                </a:lnTo>
                <a:lnTo>
                  <a:pt x="218" y="376"/>
                </a:lnTo>
                <a:lnTo>
                  <a:pt x="204" y="380"/>
                </a:lnTo>
                <a:lnTo>
                  <a:pt x="190" y="382"/>
                </a:lnTo>
                <a:lnTo>
                  <a:pt x="176" y="384"/>
                </a:lnTo>
                <a:lnTo>
                  <a:pt x="162" y="384"/>
                </a:lnTo>
                <a:lnTo>
                  <a:pt x="162" y="384"/>
                </a:lnTo>
                <a:lnTo>
                  <a:pt x="162" y="370"/>
                </a:lnTo>
                <a:lnTo>
                  <a:pt x="164" y="356"/>
                </a:lnTo>
                <a:lnTo>
                  <a:pt x="166" y="342"/>
                </a:lnTo>
                <a:lnTo>
                  <a:pt x="170" y="330"/>
                </a:lnTo>
                <a:lnTo>
                  <a:pt x="176" y="316"/>
                </a:lnTo>
                <a:lnTo>
                  <a:pt x="182" y="304"/>
                </a:lnTo>
                <a:lnTo>
                  <a:pt x="192" y="292"/>
                </a:lnTo>
                <a:lnTo>
                  <a:pt x="202" y="282"/>
                </a:lnTo>
                <a:lnTo>
                  <a:pt x="202" y="282"/>
                </a:lnTo>
                <a:lnTo>
                  <a:pt x="212" y="272"/>
                </a:lnTo>
                <a:lnTo>
                  <a:pt x="224" y="264"/>
                </a:lnTo>
                <a:lnTo>
                  <a:pt x="236" y="256"/>
                </a:lnTo>
                <a:lnTo>
                  <a:pt x="250" y="250"/>
                </a:lnTo>
                <a:lnTo>
                  <a:pt x="262" y="246"/>
                </a:lnTo>
                <a:lnTo>
                  <a:pt x="276" y="244"/>
                </a:lnTo>
                <a:lnTo>
                  <a:pt x="290" y="242"/>
                </a:lnTo>
                <a:lnTo>
                  <a:pt x="304" y="242"/>
                </a:lnTo>
                <a:lnTo>
                  <a:pt x="304" y="242"/>
                </a:lnTo>
                <a:close/>
                <a:moveTo>
                  <a:pt x="0" y="242"/>
                </a:moveTo>
                <a:lnTo>
                  <a:pt x="0" y="242"/>
                </a:lnTo>
                <a:lnTo>
                  <a:pt x="0" y="256"/>
                </a:lnTo>
                <a:lnTo>
                  <a:pt x="2" y="270"/>
                </a:lnTo>
                <a:lnTo>
                  <a:pt x="4" y="284"/>
                </a:lnTo>
                <a:lnTo>
                  <a:pt x="8" y="298"/>
                </a:lnTo>
                <a:lnTo>
                  <a:pt x="14" y="310"/>
                </a:lnTo>
                <a:lnTo>
                  <a:pt x="20" y="322"/>
                </a:lnTo>
                <a:lnTo>
                  <a:pt x="30" y="334"/>
                </a:lnTo>
                <a:lnTo>
                  <a:pt x="38" y="346"/>
                </a:lnTo>
                <a:lnTo>
                  <a:pt x="38" y="346"/>
                </a:lnTo>
                <a:lnTo>
                  <a:pt x="50" y="354"/>
                </a:lnTo>
                <a:lnTo>
                  <a:pt x="62" y="364"/>
                </a:lnTo>
                <a:lnTo>
                  <a:pt x="74" y="370"/>
                </a:lnTo>
                <a:lnTo>
                  <a:pt x="86" y="376"/>
                </a:lnTo>
                <a:lnTo>
                  <a:pt x="100" y="380"/>
                </a:lnTo>
                <a:lnTo>
                  <a:pt x="114" y="382"/>
                </a:lnTo>
                <a:lnTo>
                  <a:pt x="128" y="384"/>
                </a:lnTo>
                <a:lnTo>
                  <a:pt x="142" y="384"/>
                </a:lnTo>
                <a:lnTo>
                  <a:pt x="142" y="384"/>
                </a:lnTo>
                <a:lnTo>
                  <a:pt x="142" y="370"/>
                </a:lnTo>
                <a:lnTo>
                  <a:pt x="140" y="356"/>
                </a:lnTo>
                <a:lnTo>
                  <a:pt x="138" y="342"/>
                </a:lnTo>
                <a:lnTo>
                  <a:pt x="134" y="330"/>
                </a:lnTo>
                <a:lnTo>
                  <a:pt x="128" y="316"/>
                </a:lnTo>
                <a:lnTo>
                  <a:pt x="122" y="304"/>
                </a:lnTo>
                <a:lnTo>
                  <a:pt x="112" y="292"/>
                </a:lnTo>
                <a:lnTo>
                  <a:pt x="102" y="282"/>
                </a:lnTo>
                <a:lnTo>
                  <a:pt x="102" y="282"/>
                </a:lnTo>
                <a:lnTo>
                  <a:pt x="92" y="272"/>
                </a:lnTo>
                <a:lnTo>
                  <a:pt x="80" y="264"/>
                </a:lnTo>
                <a:lnTo>
                  <a:pt x="68" y="256"/>
                </a:lnTo>
                <a:lnTo>
                  <a:pt x="54" y="250"/>
                </a:lnTo>
                <a:lnTo>
                  <a:pt x="42" y="246"/>
                </a:lnTo>
                <a:lnTo>
                  <a:pt x="28" y="244"/>
                </a:lnTo>
                <a:lnTo>
                  <a:pt x="14" y="242"/>
                </a:lnTo>
                <a:lnTo>
                  <a:pt x="0" y="242"/>
                </a:lnTo>
                <a:lnTo>
                  <a:pt x="0" y="242"/>
                </a:lnTo>
                <a:close/>
                <a:moveTo>
                  <a:pt x="132" y="44"/>
                </a:moveTo>
                <a:lnTo>
                  <a:pt x="132" y="44"/>
                </a:lnTo>
                <a:lnTo>
                  <a:pt x="134" y="56"/>
                </a:lnTo>
                <a:lnTo>
                  <a:pt x="138" y="68"/>
                </a:lnTo>
                <a:lnTo>
                  <a:pt x="144" y="78"/>
                </a:lnTo>
                <a:lnTo>
                  <a:pt x="152" y="86"/>
                </a:lnTo>
                <a:lnTo>
                  <a:pt x="152" y="86"/>
                </a:lnTo>
                <a:lnTo>
                  <a:pt x="160" y="78"/>
                </a:lnTo>
                <a:lnTo>
                  <a:pt x="166" y="68"/>
                </a:lnTo>
                <a:lnTo>
                  <a:pt x="170" y="56"/>
                </a:lnTo>
                <a:lnTo>
                  <a:pt x="172" y="44"/>
                </a:lnTo>
                <a:lnTo>
                  <a:pt x="172" y="44"/>
                </a:lnTo>
                <a:lnTo>
                  <a:pt x="170" y="30"/>
                </a:lnTo>
                <a:lnTo>
                  <a:pt x="166" y="20"/>
                </a:lnTo>
                <a:lnTo>
                  <a:pt x="160" y="8"/>
                </a:lnTo>
                <a:lnTo>
                  <a:pt x="152" y="0"/>
                </a:lnTo>
                <a:lnTo>
                  <a:pt x="152" y="0"/>
                </a:lnTo>
                <a:lnTo>
                  <a:pt x="144" y="8"/>
                </a:lnTo>
                <a:lnTo>
                  <a:pt x="138" y="20"/>
                </a:lnTo>
                <a:lnTo>
                  <a:pt x="134" y="30"/>
                </a:lnTo>
                <a:lnTo>
                  <a:pt x="132" y="44"/>
                </a:lnTo>
                <a:lnTo>
                  <a:pt x="132" y="44"/>
                </a:lnTo>
                <a:close/>
                <a:moveTo>
                  <a:pt x="182" y="94"/>
                </a:moveTo>
                <a:lnTo>
                  <a:pt x="182" y="94"/>
                </a:lnTo>
                <a:lnTo>
                  <a:pt x="172" y="106"/>
                </a:lnTo>
                <a:lnTo>
                  <a:pt x="166" y="118"/>
                </a:lnTo>
                <a:lnTo>
                  <a:pt x="164" y="132"/>
                </a:lnTo>
                <a:lnTo>
                  <a:pt x="162" y="146"/>
                </a:lnTo>
                <a:lnTo>
                  <a:pt x="162" y="146"/>
                </a:lnTo>
                <a:lnTo>
                  <a:pt x="176" y="146"/>
                </a:lnTo>
                <a:lnTo>
                  <a:pt x="190" y="142"/>
                </a:lnTo>
                <a:lnTo>
                  <a:pt x="202" y="136"/>
                </a:lnTo>
                <a:lnTo>
                  <a:pt x="214" y="126"/>
                </a:lnTo>
                <a:lnTo>
                  <a:pt x="214" y="126"/>
                </a:lnTo>
                <a:lnTo>
                  <a:pt x="222" y="116"/>
                </a:lnTo>
                <a:lnTo>
                  <a:pt x="230" y="102"/>
                </a:lnTo>
                <a:lnTo>
                  <a:pt x="232" y="90"/>
                </a:lnTo>
                <a:lnTo>
                  <a:pt x="234" y="76"/>
                </a:lnTo>
                <a:lnTo>
                  <a:pt x="234" y="76"/>
                </a:lnTo>
                <a:lnTo>
                  <a:pt x="220" y="76"/>
                </a:lnTo>
                <a:lnTo>
                  <a:pt x="206" y="80"/>
                </a:lnTo>
                <a:lnTo>
                  <a:pt x="194" y="86"/>
                </a:lnTo>
                <a:lnTo>
                  <a:pt x="182" y="94"/>
                </a:lnTo>
                <a:lnTo>
                  <a:pt x="182" y="94"/>
                </a:lnTo>
                <a:close/>
                <a:moveTo>
                  <a:pt x="72" y="76"/>
                </a:moveTo>
                <a:lnTo>
                  <a:pt x="72" y="76"/>
                </a:lnTo>
                <a:lnTo>
                  <a:pt x="72" y="90"/>
                </a:lnTo>
                <a:lnTo>
                  <a:pt x="74" y="102"/>
                </a:lnTo>
                <a:lnTo>
                  <a:pt x="82" y="116"/>
                </a:lnTo>
                <a:lnTo>
                  <a:pt x="90" y="126"/>
                </a:lnTo>
                <a:lnTo>
                  <a:pt x="90" y="126"/>
                </a:lnTo>
                <a:lnTo>
                  <a:pt x="102" y="136"/>
                </a:lnTo>
                <a:lnTo>
                  <a:pt x="114" y="142"/>
                </a:lnTo>
                <a:lnTo>
                  <a:pt x="128" y="146"/>
                </a:lnTo>
                <a:lnTo>
                  <a:pt x="142" y="146"/>
                </a:lnTo>
                <a:lnTo>
                  <a:pt x="142" y="146"/>
                </a:lnTo>
                <a:lnTo>
                  <a:pt x="140" y="132"/>
                </a:lnTo>
                <a:lnTo>
                  <a:pt x="138" y="118"/>
                </a:lnTo>
                <a:lnTo>
                  <a:pt x="132" y="106"/>
                </a:lnTo>
                <a:lnTo>
                  <a:pt x="122" y="94"/>
                </a:lnTo>
                <a:lnTo>
                  <a:pt x="122" y="94"/>
                </a:lnTo>
                <a:lnTo>
                  <a:pt x="110" y="86"/>
                </a:lnTo>
                <a:lnTo>
                  <a:pt x="98" y="80"/>
                </a:lnTo>
                <a:lnTo>
                  <a:pt x="84" y="76"/>
                </a:lnTo>
                <a:lnTo>
                  <a:pt x="72" y="76"/>
                </a:lnTo>
                <a:lnTo>
                  <a:pt x="72" y="76"/>
                </a:lnTo>
                <a:close/>
                <a:moveTo>
                  <a:pt x="192" y="176"/>
                </a:moveTo>
                <a:lnTo>
                  <a:pt x="192" y="176"/>
                </a:lnTo>
                <a:lnTo>
                  <a:pt x="184" y="184"/>
                </a:lnTo>
                <a:lnTo>
                  <a:pt x="178" y="192"/>
                </a:lnTo>
                <a:lnTo>
                  <a:pt x="168" y="212"/>
                </a:lnTo>
                <a:lnTo>
                  <a:pt x="164" y="232"/>
                </a:lnTo>
                <a:lnTo>
                  <a:pt x="162" y="252"/>
                </a:lnTo>
                <a:lnTo>
                  <a:pt x="162" y="252"/>
                </a:lnTo>
                <a:lnTo>
                  <a:pt x="184" y="252"/>
                </a:lnTo>
                <a:lnTo>
                  <a:pt x="204" y="246"/>
                </a:lnTo>
                <a:lnTo>
                  <a:pt x="222" y="236"/>
                </a:lnTo>
                <a:lnTo>
                  <a:pt x="232" y="230"/>
                </a:lnTo>
                <a:lnTo>
                  <a:pt x="240" y="224"/>
                </a:lnTo>
                <a:lnTo>
                  <a:pt x="240" y="224"/>
                </a:lnTo>
                <a:lnTo>
                  <a:pt x="246" y="214"/>
                </a:lnTo>
                <a:lnTo>
                  <a:pt x="254" y="206"/>
                </a:lnTo>
                <a:lnTo>
                  <a:pt x="262" y="188"/>
                </a:lnTo>
                <a:lnTo>
                  <a:pt x="268" y="166"/>
                </a:lnTo>
                <a:lnTo>
                  <a:pt x="268" y="146"/>
                </a:lnTo>
                <a:lnTo>
                  <a:pt x="268" y="146"/>
                </a:lnTo>
                <a:lnTo>
                  <a:pt x="248" y="148"/>
                </a:lnTo>
                <a:lnTo>
                  <a:pt x="228" y="152"/>
                </a:lnTo>
                <a:lnTo>
                  <a:pt x="208" y="162"/>
                </a:lnTo>
                <a:lnTo>
                  <a:pt x="200" y="168"/>
                </a:lnTo>
                <a:lnTo>
                  <a:pt x="192" y="176"/>
                </a:lnTo>
                <a:lnTo>
                  <a:pt x="192" y="176"/>
                </a:lnTo>
                <a:close/>
                <a:moveTo>
                  <a:pt x="36" y="146"/>
                </a:moveTo>
                <a:lnTo>
                  <a:pt x="36" y="146"/>
                </a:lnTo>
                <a:lnTo>
                  <a:pt x="36" y="166"/>
                </a:lnTo>
                <a:lnTo>
                  <a:pt x="42" y="188"/>
                </a:lnTo>
                <a:lnTo>
                  <a:pt x="50" y="206"/>
                </a:lnTo>
                <a:lnTo>
                  <a:pt x="58" y="214"/>
                </a:lnTo>
                <a:lnTo>
                  <a:pt x="64" y="224"/>
                </a:lnTo>
                <a:lnTo>
                  <a:pt x="64" y="224"/>
                </a:lnTo>
                <a:lnTo>
                  <a:pt x="72" y="230"/>
                </a:lnTo>
                <a:lnTo>
                  <a:pt x="82" y="236"/>
                </a:lnTo>
                <a:lnTo>
                  <a:pt x="100" y="246"/>
                </a:lnTo>
                <a:lnTo>
                  <a:pt x="120" y="252"/>
                </a:lnTo>
                <a:lnTo>
                  <a:pt x="142" y="252"/>
                </a:lnTo>
                <a:lnTo>
                  <a:pt x="142" y="252"/>
                </a:lnTo>
                <a:lnTo>
                  <a:pt x="140" y="232"/>
                </a:lnTo>
                <a:lnTo>
                  <a:pt x="136" y="212"/>
                </a:lnTo>
                <a:lnTo>
                  <a:pt x="126" y="192"/>
                </a:lnTo>
                <a:lnTo>
                  <a:pt x="120" y="184"/>
                </a:lnTo>
                <a:lnTo>
                  <a:pt x="112" y="176"/>
                </a:lnTo>
                <a:lnTo>
                  <a:pt x="112" y="176"/>
                </a:lnTo>
                <a:lnTo>
                  <a:pt x="104" y="168"/>
                </a:lnTo>
                <a:lnTo>
                  <a:pt x="96" y="162"/>
                </a:lnTo>
                <a:lnTo>
                  <a:pt x="76" y="152"/>
                </a:lnTo>
                <a:lnTo>
                  <a:pt x="56" y="148"/>
                </a:lnTo>
                <a:lnTo>
                  <a:pt x="36" y="146"/>
                </a:lnTo>
                <a:lnTo>
                  <a:pt x="36" y="1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33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6CF9CD-2590-40E6-9854-32F970F5E35F}"/>
              </a:ext>
            </a:extLst>
          </p:cNvPr>
          <p:cNvSpPr/>
          <p:nvPr/>
        </p:nvSpPr>
        <p:spPr>
          <a:xfrm>
            <a:off x="-1" y="339723"/>
            <a:ext cx="12204065" cy="6518277"/>
          </a:xfrm>
          <a:prstGeom prst="rect">
            <a:avLst/>
          </a:prstGeom>
          <a:solidFill>
            <a:srgbClr val="438A6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690451-FABD-416D-8172-E2176F900BBD}"/>
              </a:ext>
            </a:extLst>
          </p:cNvPr>
          <p:cNvSpPr/>
          <p:nvPr/>
        </p:nvSpPr>
        <p:spPr>
          <a:xfrm flipV="1">
            <a:off x="-646" y="-1"/>
            <a:ext cx="12192000" cy="1296300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7" name="Rectangle 33">
            <a:extLst>
              <a:ext uri="{FF2B5EF4-FFF2-40B4-BE49-F238E27FC236}">
                <a16:creationId xmlns:a16="http://schemas.microsoft.com/office/drawing/2014/main" id="{6CDF5EE4-F30C-47F8-A408-F385C81650D9}"/>
              </a:ext>
            </a:extLst>
          </p:cNvPr>
          <p:cNvSpPr/>
          <p:nvPr/>
        </p:nvSpPr>
        <p:spPr>
          <a:xfrm>
            <a:off x="10318805" y="5700670"/>
            <a:ext cx="1581596" cy="404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i="1" dirty="0">
                <a:solidFill>
                  <a:srgbClr val="0A4A03"/>
                </a:solidFill>
              </a:rPr>
              <a:t> 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1AA3FA75-13BF-4EF8-8ABC-E64F056D77D3}"/>
              </a:ext>
            </a:extLst>
          </p:cNvPr>
          <p:cNvGraphicFramePr/>
          <p:nvPr/>
        </p:nvGraphicFramePr>
        <p:xfrm>
          <a:off x="780477" y="2875937"/>
          <a:ext cx="2878259" cy="3003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CCD8921-553F-4CAF-AA07-4947FB462924}"/>
              </a:ext>
            </a:extLst>
          </p:cNvPr>
          <p:cNvSpPr/>
          <p:nvPr/>
        </p:nvSpPr>
        <p:spPr>
          <a:xfrm>
            <a:off x="0" y="760273"/>
            <a:ext cx="12028894" cy="6068945"/>
          </a:xfrm>
          <a:prstGeom prst="rect">
            <a:avLst/>
          </a:prstGeom>
          <a:solidFill>
            <a:srgbClr val="2A5C3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61EDB-5C1C-4370-BA4B-1F3524489856}"/>
              </a:ext>
            </a:extLst>
          </p:cNvPr>
          <p:cNvSpPr txBox="1"/>
          <p:nvPr/>
        </p:nvSpPr>
        <p:spPr>
          <a:xfrm>
            <a:off x="5309326" y="232739"/>
            <a:ext cx="6830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>
                <a:solidFill>
                  <a:schemeClr val="bg1"/>
                </a:solidFill>
                <a:latin typeface="Akrobat Black" panose="00000A00000000000000" pitchFamily="2" charset="-52"/>
              </a:defRPr>
            </a:lvl1pPr>
          </a:lstStyle>
          <a:p>
            <a:r>
              <a:rPr lang="ru-RU" sz="2200" dirty="0" smtClean="0">
                <a:latin typeface="Akrobat" panose="020B0604020202020204" charset="-52"/>
              </a:rPr>
              <a:t>ТЕХНОЛОГИЯ ВЫРАЩИВАНИЯ СОИ ПО ПРОМЕЖУТОЧНЫМ ЗЛАКОВЫМ КОРНЕВЫМ СИДЕРАЛЬНЫМ КУЛЬТУРАМ</a:t>
            </a:r>
            <a:endParaRPr lang="ru-RU" sz="2200" dirty="0">
              <a:latin typeface="Akrobat" panose="020B0604020202020204" charset="-52"/>
            </a:endParaRPr>
          </a:p>
        </p:txBody>
      </p:sp>
      <p:sp>
        <p:nvSpPr>
          <p:cNvPr id="25" name="Полилиния 29">
            <a:extLst>
              <a:ext uri="{FF2B5EF4-FFF2-40B4-BE49-F238E27FC236}">
                <a16:creationId xmlns:a16="http://schemas.microsoft.com/office/drawing/2014/main" id="{3DC63046-1473-40C3-83F4-4D63C44C75E6}"/>
              </a:ext>
            </a:extLst>
          </p:cNvPr>
          <p:cNvSpPr/>
          <p:nvPr/>
        </p:nvSpPr>
        <p:spPr>
          <a:xfrm rot="5400000">
            <a:off x="-1091824" y="1498155"/>
            <a:ext cx="6518276" cy="3912809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0">
            <a:gsLst>
              <a:gs pos="40000">
                <a:srgbClr val="00741C">
                  <a:alpha val="69000"/>
                </a:srgbClr>
              </a:gs>
              <a:gs pos="100000">
                <a:srgbClr val="03453E">
                  <a:alpha val="81000"/>
                </a:srgbClr>
              </a:gs>
              <a:gs pos="100000">
                <a:srgbClr val="00741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5EB2D7A-A920-4427-946F-430A10A8E425}"/>
              </a:ext>
            </a:extLst>
          </p:cNvPr>
          <p:cNvGrpSpPr/>
          <p:nvPr/>
        </p:nvGrpSpPr>
        <p:grpSpPr>
          <a:xfrm>
            <a:off x="5431859" y="2790244"/>
            <a:ext cx="618401" cy="556922"/>
            <a:chOff x="1551075" y="4707354"/>
            <a:chExt cx="618401" cy="556922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393CCA1B-D245-4C33-8BE4-D69742C2C4E9}"/>
                </a:ext>
              </a:extLst>
            </p:cNvPr>
            <p:cNvSpPr/>
            <p:nvPr/>
          </p:nvSpPr>
          <p:spPr>
            <a:xfrm>
              <a:off x="1551075" y="4707354"/>
              <a:ext cx="519755" cy="536027"/>
            </a:xfrm>
            <a:prstGeom prst="ellipse">
              <a:avLst/>
            </a:prstGeom>
            <a:gradFill flip="none" rotWithShape="1">
              <a:gsLst>
                <a:gs pos="0">
                  <a:srgbClr val="92D050"/>
                </a:gs>
                <a:gs pos="39000">
                  <a:srgbClr val="00B050"/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622822-E4E6-494C-BBE4-B52704F14E8C}"/>
                </a:ext>
              </a:extLst>
            </p:cNvPr>
            <p:cNvSpPr txBox="1"/>
            <p:nvPr/>
          </p:nvSpPr>
          <p:spPr>
            <a:xfrm>
              <a:off x="1649720" y="4741056"/>
              <a:ext cx="5197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chemeClr val="bg1"/>
                  </a:solidFill>
                  <a:latin typeface="Akrobat Black" panose="00000A00000000000000" pitchFamily="2" charset="-52"/>
                </a:rPr>
                <a:t>1</a:t>
              </a:r>
              <a:endParaRPr lang="ru-RU" sz="2800" dirty="0"/>
            </a:p>
          </p:txBody>
        </p:sp>
      </p:grpSp>
      <p:sp>
        <p:nvSpPr>
          <p:cNvPr id="16" name="Овал 15">
            <a:extLst>
              <a:ext uri="{FF2B5EF4-FFF2-40B4-BE49-F238E27FC236}">
                <a16:creationId xmlns:a16="http://schemas.microsoft.com/office/drawing/2014/main" id="{C0C83B25-B5B4-4080-9192-B88E480EA4AA}"/>
              </a:ext>
            </a:extLst>
          </p:cNvPr>
          <p:cNvSpPr/>
          <p:nvPr/>
        </p:nvSpPr>
        <p:spPr>
          <a:xfrm>
            <a:off x="5439783" y="3722316"/>
            <a:ext cx="519755" cy="536027"/>
          </a:xfrm>
          <a:prstGeom prst="ellipse">
            <a:avLst/>
          </a:prstGeom>
          <a:gradFill flip="none" rotWithShape="1">
            <a:gsLst>
              <a:gs pos="0">
                <a:srgbClr val="92D050"/>
              </a:gs>
              <a:gs pos="39000">
                <a:srgbClr val="00B050"/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844D13-24AE-4F93-A595-547730C23EC3}"/>
              </a:ext>
            </a:extLst>
          </p:cNvPr>
          <p:cNvSpPr txBox="1"/>
          <p:nvPr/>
        </p:nvSpPr>
        <p:spPr>
          <a:xfrm>
            <a:off x="5529245" y="3741408"/>
            <a:ext cx="51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krobat Black" panose="00000A00000000000000" pitchFamily="2" charset="-52"/>
              </a:rPr>
              <a:t>2</a:t>
            </a:r>
            <a:endParaRPr lang="ru-RU" sz="2800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8EA3522C-583F-445B-889C-4CFB3442FE53}"/>
              </a:ext>
            </a:extLst>
          </p:cNvPr>
          <p:cNvSpPr/>
          <p:nvPr/>
        </p:nvSpPr>
        <p:spPr>
          <a:xfrm>
            <a:off x="5454912" y="4607433"/>
            <a:ext cx="519755" cy="536027"/>
          </a:xfrm>
          <a:prstGeom prst="ellipse">
            <a:avLst/>
          </a:prstGeom>
          <a:gradFill flip="none" rotWithShape="1">
            <a:gsLst>
              <a:gs pos="0">
                <a:srgbClr val="92D050"/>
              </a:gs>
              <a:gs pos="39000">
                <a:srgbClr val="00B050"/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63EF71-FCEF-4F83-B105-6A2FEA972C26}"/>
              </a:ext>
            </a:extLst>
          </p:cNvPr>
          <p:cNvSpPr txBox="1"/>
          <p:nvPr/>
        </p:nvSpPr>
        <p:spPr>
          <a:xfrm>
            <a:off x="5544374" y="4626525"/>
            <a:ext cx="51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krobat Black" panose="00000A00000000000000" pitchFamily="2" charset="-52"/>
              </a:rPr>
              <a:t>3</a:t>
            </a:r>
            <a:endParaRPr lang="ru-RU" sz="28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18DEF07-5E70-4C78-9548-92FE44E25380}"/>
              </a:ext>
            </a:extLst>
          </p:cNvPr>
          <p:cNvSpPr/>
          <p:nvPr/>
        </p:nvSpPr>
        <p:spPr>
          <a:xfrm flipV="1">
            <a:off x="0" y="6147478"/>
            <a:ext cx="12204709" cy="536028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0" name="TextBox 56">
            <a:extLst>
              <a:ext uri="{FF2B5EF4-FFF2-40B4-BE49-F238E27FC236}">
                <a16:creationId xmlns:a16="http://schemas.microsoft.com/office/drawing/2014/main" id="{116B13BE-49A7-453C-8B0F-D778EFFC8931}"/>
              </a:ext>
            </a:extLst>
          </p:cNvPr>
          <p:cNvSpPr txBox="1"/>
          <p:nvPr/>
        </p:nvSpPr>
        <p:spPr>
          <a:xfrm>
            <a:off x="6009846" y="2780575"/>
            <a:ext cx="57188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Обработка семян злаковых корневых </a:t>
            </a:r>
            <a:r>
              <a:rPr lang="ru-RU" sz="2000" dirty="0" err="1">
                <a:solidFill>
                  <a:schemeClr val="bg1"/>
                </a:solidFill>
                <a:latin typeface="Akrobat Black" panose="00000A00000000000000" pitchFamily="2" charset="-52"/>
              </a:rPr>
              <a:t>сидеральных</a:t>
            </a:r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 культур ОПР нормой 20 литров на </a:t>
            </a:r>
            <a:r>
              <a:rPr lang="ru-RU" sz="2000" dirty="0" smtClean="0">
                <a:solidFill>
                  <a:schemeClr val="bg1"/>
                </a:solidFill>
                <a:latin typeface="Akrobat Black" panose="00000A00000000000000" pitchFamily="2" charset="-52"/>
              </a:rPr>
              <a:t>тонну</a:t>
            </a:r>
          </a:p>
          <a:p>
            <a:endParaRPr lang="ru-RU" sz="2000" dirty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Посев злаковых корневых </a:t>
            </a:r>
            <a:r>
              <a:rPr lang="ru-RU" sz="2000" dirty="0" err="1">
                <a:solidFill>
                  <a:schemeClr val="bg1"/>
                </a:solidFill>
                <a:latin typeface="Akrobat Black" panose="00000A00000000000000" pitchFamily="2" charset="-52"/>
              </a:rPr>
              <a:t>сидеральных</a:t>
            </a:r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 культур нормой высева 1,5 </a:t>
            </a:r>
            <a:r>
              <a:rPr lang="ru-RU" sz="2000" dirty="0" err="1">
                <a:solidFill>
                  <a:schemeClr val="bg1"/>
                </a:solidFill>
                <a:latin typeface="Akrobat Black" panose="00000A00000000000000" pitchFamily="2" charset="-52"/>
              </a:rPr>
              <a:t>млн.штук</a:t>
            </a:r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 на гектар </a:t>
            </a:r>
            <a:endParaRPr lang="ru-RU" sz="2000" dirty="0" smtClean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endParaRPr lang="ru-RU" sz="2000" dirty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Обработка посевов злаковых корневых </a:t>
            </a:r>
            <a:r>
              <a:rPr lang="ru-RU" sz="2000" dirty="0" err="1">
                <a:solidFill>
                  <a:schemeClr val="bg1"/>
                </a:solidFill>
                <a:latin typeface="Akrobat Black" panose="00000A00000000000000" pitchFamily="2" charset="-52"/>
              </a:rPr>
              <a:t>сидеральных</a:t>
            </a:r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 культур в фазе начала кущения нормой 10 литров ОПР на гектар, совместно с гербицидами</a:t>
            </a:r>
            <a:endParaRPr lang="ru-RU" sz="2000" dirty="0">
              <a:solidFill>
                <a:srgbClr val="92D050"/>
              </a:solidFill>
              <a:latin typeface="Akrobat Black" panose="00000A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1F5EA6-B755-4767-9F5E-6C46A5CD6038}"/>
              </a:ext>
            </a:extLst>
          </p:cNvPr>
          <p:cNvSpPr txBox="1"/>
          <p:nvPr/>
        </p:nvSpPr>
        <p:spPr>
          <a:xfrm>
            <a:off x="6009846" y="1575973"/>
            <a:ext cx="3503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krobat Black" panose="00000A00000000000000" pitchFamily="2" charset="-52"/>
              </a:rPr>
              <a:t>ВЫРАЩИВАНИЕ ПРОМЕЖУТОЧНЫХ СИДЕРАЛЬНЫХ КУЛЬТУР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A322B7-E69A-46A6-9573-FC92893CF5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8" t="17322" r="10810" b="45720"/>
          <a:stretch/>
        </p:blipFill>
        <p:spPr>
          <a:xfrm>
            <a:off x="2532817" y="99879"/>
            <a:ext cx="2731142" cy="2781373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E16E13E-4653-4365-9F97-951BBA3DA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11"/>
          <a:stretch/>
        </p:blipFill>
        <p:spPr>
          <a:xfrm>
            <a:off x="234633" y="1568837"/>
            <a:ext cx="3179577" cy="322150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D6E4271-8CA5-40F3-AFF7-437D3F9F14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" t="20352" r="215" b="23569"/>
          <a:stretch/>
        </p:blipFill>
        <p:spPr>
          <a:xfrm>
            <a:off x="1897004" y="3277798"/>
            <a:ext cx="3424649" cy="3415935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277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6CF9CD-2590-40E6-9854-32F970F5E35F}"/>
              </a:ext>
            </a:extLst>
          </p:cNvPr>
          <p:cNvSpPr/>
          <p:nvPr/>
        </p:nvSpPr>
        <p:spPr>
          <a:xfrm>
            <a:off x="-85610" y="325564"/>
            <a:ext cx="12204065" cy="6518277"/>
          </a:xfrm>
          <a:prstGeom prst="rect">
            <a:avLst/>
          </a:prstGeom>
          <a:solidFill>
            <a:srgbClr val="438A6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690451-FABD-416D-8172-E2176F900BBD}"/>
              </a:ext>
            </a:extLst>
          </p:cNvPr>
          <p:cNvSpPr/>
          <p:nvPr/>
        </p:nvSpPr>
        <p:spPr>
          <a:xfrm flipV="1">
            <a:off x="-646" y="-1"/>
            <a:ext cx="12192000" cy="1296300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1AA3FA75-13BF-4EF8-8ABC-E64F056D77D3}"/>
              </a:ext>
            </a:extLst>
          </p:cNvPr>
          <p:cNvGraphicFramePr/>
          <p:nvPr/>
        </p:nvGraphicFramePr>
        <p:xfrm>
          <a:off x="780477" y="2875937"/>
          <a:ext cx="2878259" cy="3003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CCD8921-553F-4CAF-AA07-4947FB462924}"/>
              </a:ext>
            </a:extLst>
          </p:cNvPr>
          <p:cNvSpPr/>
          <p:nvPr/>
        </p:nvSpPr>
        <p:spPr>
          <a:xfrm>
            <a:off x="0" y="760273"/>
            <a:ext cx="12028894" cy="6068945"/>
          </a:xfrm>
          <a:prstGeom prst="rect">
            <a:avLst/>
          </a:prstGeom>
          <a:solidFill>
            <a:srgbClr val="2A5C3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9">
            <a:extLst>
              <a:ext uri="{FF2B5EF4-FFF2-40B4-BE49-F238E27FC236}">
                <a16:creationId xmlns:a16="http://schemas.microsoft.com/office/drawing/2014/main" id="{3DC63046-1473-40C3-83F4-4D63C44C75E6}"/>
              </a:ext>
            </a:extLst>
          </p:cNvPr>
          <p:cNvSpPr/>
          <p:nvPr/>
        </p:nvSpPr>
        <p:spPr>
          <a:xfrm rot="5400000">
            <a:off x="-1157893" y="1458390"/>
            <a:ext cx="6518276" cy="3912809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0">
            <a:gsLst>
              <a:gs pos="40000">
                <a:srgbClr val="00741C">
                  <a:alpha val="69000"/>
                </a:srgbClr>
              </a:gs>
              <a:gs pos="100000">
                <a:srgbClr val="03453E">
                  <a:alpha val="81000"/>
                </a:srgbClr>
              </a:gs>
              <a:gs pos="100000">
                <a:srgbClr val="00741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93CCA1B-D245-4C33-8BE4-D69742C2C4E9}"/>
              </a:ext>
            </a:extLst>
          </p:cNvPr>
          <p:cNvSpPr/>
          <p:nvPr/>
        </p:nvSpPr>
        <p:spPr>
          <a:xfrm>
            <a:off x="4260645" y="2535016"/>
            <a:ext cx="390500" cy="402725"/>
          </a:xfrm>
          <a:prstGeom prst="ellipse">
            <a:avLst/>
          </a:prstGeom>
          <a:gradFill flip="none" rotWithShape="1">
            <a:gsLst>
              <a:gs pos="0">
                <a:srgbClr val="92D050"/>
              </a:gs>
              <a:gs pos="39000">
                <a:srgbClr val="00B050"/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622822-E4E6-494C-BBE4-B52704F14E8C}"/>
              </a:ext>
            </a:extLst>
          </p:cNvPr>
          <p:cNvSpPr txBox="1"/>
          <p:nvPr/>
        </p:nvSpPr>
        <p:spPr>
          <a:xfrm>
            <a:off x="4260645" y="2552515"/>
            <a:ext cx="39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krobat Black" panose="00000A00000000000000" pitchFamily="2" charset="-52"/>
              </a:rPr>
              <a:t>5</a:t>
            </a:r>
            <a:endParaRPr lang="ru-RU" sz="2000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0C83B25-B5B4-4080-9192-B88E480EA4AA}"/>
              </a:ext>
            </a:extLst>
          </p:cNvPr>
          <p:cNvSpPr/>
          <p:nvPr/>
        </p:nvSpPr>
        <p:spPr>
          <a:xfrm>
            <a:off x="4260645" y="3042110"/>
            <a:ext cx="390500" cy="402725"/>
          </a:xfrm>
          <a:prstGeom prst="ellipse">
            <a:avLst/>
          </a:prstGeom>
          <a:gradFill flip="none" rotWithShape="1">
            <a:gsLst>
              <a:gs pos="0">
                <a:srgbClr val="92D050"/>
              </a:gs>
              <a:gs pos="39000">
                <a:srgbClr val="00B050"/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844D13-24AE-4F93-A595-547730C23EC3}"/>
              </a:ext>
            </a:extLst>
          </p:cNvPr>
          <p:cNvSpPr txBox="1"/>
          <p:nvPr/>
        </p:nvSpPr>
        <p:spPr>
          <a:xfrm>
            <a:off x="4260645" y="3059609"/>
            <a:ext cx="39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krobat Black" panose="00000A00000000000000" pitchFamily="2" charset="-52"/>
              </a:rPr>
              <a:t>6</a:t>
            </a:r>
            <a:endParaRPr lang="ru-RU" sz="2000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8EA3522C-583F-445B-889C-4CFB3442FE53}"/>
              </a:ext>
            </a:extLst>
          </p:cNvPr>
          <p:cNvSpPr/>
          <p:nvPr/>
        </p:nvSpPr>
        <p:spPr>
          <a:xfrm>
            <a:off x="4260645" y="3534320"/>
            <a:ext cx="390500" cy="402725"/>
          </a:xfrm>
          <a:prstGeom prst="ellipse">
            <a:avLst/>
          </a:prstGeom>
          <a:gradFill flip="none" rotWithShape="1">
            <a:gsLst>
              <a:gs pos="0">
                <a:srgbClr val="92D050"/>
              </a:gs>
              <a:gs pos="39000">
                <a:srgbClr val="00B050"/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63EF71-FCEF-4F83-B105-6A2FEA972C26}"/>
              </a:ext>
            </a:extLst>
          </p:cNvPr>
          <p:cNvSpPr txBox="1"/>
          <p:nvPr/>
        </p:nvSpPr>
        <p:spPr>
          <a:xfrm>
            <a:off x="4260645" y="3551819"/>
            <a:ext cx="39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krobat Black" panose="00000A00000000000000" pitchFamily="2" charset="-52"/>
              </a:rPr>
              <a:t>7</a:t>
            </a:r>
            <a:endParaRPr lang="ru-RU" sz="2000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4ECAF77-7EEF-4072-BF96-FB2FFFBF68FA}"/>
              </a:ext>
            </a:extLst>
          </p:cNvPr>
          <p:cNvSpPr/>
          <p:nvPr/>
        </p:nvSpPr>
        <p:spPr>
          <a:xfrm>
            <a:off x="4260645" y="4111087"/>
            <a:ext cx="390500" cy="402725"/>
          </a:xfrm>
          <a:prstGeom prst="ellipse">
            <a:avLst/>
          </a:prstGeom>
          <a:gradFill flip="none" rotWithShape="1">
            <a:gsLst>
              <a:gs pos="0">
                <a:srgbClr val="92D050"/>
              </a:gs>
              <a:gs pos="39000">
                <a:srgbClr val="00B050"/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BA1D8C-B29E-40DF-8B9C-F1613F68496F}"/>
              </a:ext>
            </a:extLst>
          </p:cNvPr>
          <p:cNvSpPr txBox="1"/>
          <p:nvPr/>
        </p:nvSpPr>
        <p:spPr>
          <a:xfrm>
            <a:off x="4260645" y="4128586"/>
            <a:ext cx="39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krobat Black" panose="00000A00000000000000" pitchFamily="2" charset="-52"/>
              </a:rPr>
              <a:t>8</a:t>
            </a:r>
            <a:endParaRPr lang="ru-RU" sz="20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DE7FB4E-53B6-40AD-A1AC-17BA21DDAC8E}"/>
              </a:ext>
            </a:extLst>
          </p:cNvPr>
          <p:cNvSpPr/>
          <p:nvPr/>
        </p:nvSpPr>
        <p:spPr>
          <a:xfrm flipV="1">
            <a:off x="0" y="6147478"/>
            <a:ext cx="12204709" cy="536028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D3C453-762B-4E26-A8D3-70947AFE8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" y="146083"/>
            <a:ext cx="3670196" cy="6524794"/>
          </a:xfrm>
          <a:prstGeom prst="homePlate">
            <a:avLst>
              <a:gd name="adj" fmla="val 18111"/>
            </a:avLst>
          </a:prstGeom>
        </p:spPr>
      </p:pic>
      <p:sp>
        <p:nvSpPr>
          <p:cNvPr id="24" name="Полилиния 76">
            <a:extLst>
              <a:ext uri="{FF2B5EF4-FFF2-40B4-BE49-F238E27FC236}">
                <a16:creationId xmlns:a16="http://schemas.microsoft.com/office/drawing/2014/main" id="{140AA03C-96A5-43C8-830A-E7B9D6C2B8E8}"/>
              </a:ext>
            </a:extLst>
          </p:cNvPr>
          <p:cNvSpPr/>
          <p:nvPr/>
        </p:nvSpPr>
        <p:spPr>
          <a:xfrm rot="5400000">
            <a:off x="-1775571" y="1346459"/>
            <a:ext cx="7181853" cy="4216203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56">
            <a:extLst>
              <a:ext uri="{FF2B5EF4-FFF2-40B4-BE49-F238E27FC236}">
                <a16:creationId xmlns:a16="http://schemas.microsoft.com/office/drawing/2014/main" id="{116B13BE-49A7-453C-8B0F-D778EFFC8931}"/>
              </a:ext>
            </a:extLst>
          </p:cNvPr>
          <p:cNvSpPr txBox="1"/>
          <p:nvPr/>
        </p:nvSpPr>
        <p:spPr>
          <a:xfrm>
            <a:off x="4693286" y="1521709"/>
            <a:ext cx="7416837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Akrobat Black" panose="00000A00000000000000" pitchFamily="2" charset="-52"/>
              </a:rPr>
              <a:t>В технологии предпосевной обработки почвы- посев проводим после </a:t>
            </a:r>
            <a:r>
              <a:rPr lang="ru-RU" sz="1600" dirty="0" err="1">
                <a:solidFill>
                  <a:schemeClr val="bg1"/>
                </a:solidFill>
                <a:latin typeface="Akrobat Black" panose="00000A00000000000000" pitchFamily="2" charset="-52"/>
              </a:rPr>
              <a:t>дискования</a:t>
            </a:r>
            <a:r>
              <a:rPr lang="ru-RU" sz="1600" dirty="0">
                <a:solidFill>
                  <a:schemeClr val="bg1"/>
                </a:solidFill>
                <a:latin typeface="Akrobat Black" panose="00000A00000000000000" pitchFamily="2" charset="-52"/>
              </a:rPr>
              <a:t>. </a:t>
            </a:r>
            <a:r>
              <a:rPr lang="ru-RU" sz="1600" dirty="0" smtClean="0">
                <a:solidFill>
                  <a:schemeClr val="bg1"/>
                </a:solidFill>
                <a:latin typeface="Akrobat Black" panose="00000A00000000000000" pitchFamily="2" charset="-52"/>
              </a:rPr>
              <a:t>Внимание</a:t>
            </a:r>
            <a:r>
              <a:rPr lang="ru-RU" sz="1600" dirty="0">
                <a:solidFill>
                  <a:schemeClr val="bg1"/>
                </a:solidFill>
                <a:latin typeface="Akrobat Black" panose="00000A00000000000000" pitchFamily="2" charset="-52"/>
              </a:rPr>
              <a:t>: контроль за влажностью почвы!</a:t>
            </a:r>
          </a:p>
          <a:p>
            <a:pPr>
              <a:spcAft>
                <a:spcPts val="900"/>
              </a:spcAft>
            </a:pPr>
            <a:r>
              <a:rPr lang="ru-RU" sz="1200" dirty="0" smtClean="0">
                <a:solidFill>
                  <a:srgbClr val="92D050"/>
                </a:solidFill>
                <a:latin typeface="Akrobat Black" panose="00000A00000000000000" pitchFamily="2" charset="-52"/>
              </a:rPr>
              <a:t>Остановка </a:t>
            </a:r>
            <a:r>
              <a:rPr lang="ru-RU" sz="1200" dirty="0">
                <a:solidFill>
                  <a:srgbClr val="92D050"/>
                </a:solidFill>
                <a:latin typeface="Akrobat Black" panose="00000A00000000000000" pitchFamily="2" charset="-52"/>
              </a:rPr>
              <a:t>вегетации промежуточных злаковых корневых </a:t>
            </a:r>
            <a:r>
              <a:rPr lang="ru-RU" sz="1200" dirty="0" err="1">
                <a:solidFill>
                  <a:srgbClr val="92D050"/>
                </a:solidFill>
                <a:latin typeface="Akrobat Black" panose="00000A00000000000000" pitchFamily="2" charset="-52"/>
              </a:rPr>
              <a:t>сидеральных</a:t>
            </a:r>
            <a:r>
              <a:rPr lang="ru-RU" sz="1200" dirty="0">
                <a:solidFill>
                  <a:srgbClr val="92D050"/>
                </a:solidFill>
                <a:latin typeface="Akrobat Black" panose="00000A00000000000000" pitchFamily="2" charset="-52"/>
              </a:rPr>
              <a:t> культур химическим или механическим способом должна обеспечивать достаточную влажность почвы</a:t>
            </a:r>
            <a:r>
              <a:rPr lang="ru-RU" sz="1200" dirty="0" smtClean="0">
                <a:solidFill>
                  <a:srgbClr val="92D050"/>
                </a:solidFill>
                <a:latin typeface="Akrobat Black" panose="00000A00000000000000" pitchFamily="2" charset="-52"/>
              </a:rPr>
              <a:t>.</a:t>
            </a:r>
            <a:endParaRPr lang="ru-RU" sz="1600" dirty="0" smtClean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pPr>
              <a:spcAft>
                <a:spcPts val="900"/>
              </a:spcAft>
            </a:pPr>
            <a:r>
              <a:rPr lang="ru-RU" sz="1600" dirty="0" smtClean="0">
                <a:solidFill>
                  <a:schemeClr val="bg1"/>
                </a:solidFill>
                <a:latin typeface="Akrobat Black" panose="00000A00000000000000" pitchFamily="2" charset="-52"/>
              </a:rPr>
              <a:t>Баковой </a:t>
            </a:r>
            <a:r>
              <a:rPr lang="ru-RU" sz="1600" dirty="0">
                <a:solidFill>
                  <a:schemeClr val="bg1"/>
                </a:solidFill>
                <a:latin typeface="Akrobat Black" panose="00000A00000000000000" pitchFamily="2" charset="-52"/>
              </a:rPr>
              <a:t>смесью из расчёта на гектар: 5 литров ОПР на совместно с 0,5-0,7 </a:t>
            </a:r>
            <a:r>
              <a:rPr lang="ru-RU" sz="1600" dirty="0" err="1">
                <a:solidFill>
                  <a:schemeClr val="bg1"/>
                </a:solidFill>
                <a:latin typeface="Akrobat Black" panose="00000A00000000000000" pitchFamily="2" charset="-52"/>
              </a:rPr>
              <a:t>имазамокса</a:t>
            </a:r>
            <a:r>
              <a:rPr lang="ru-RU" sz="1600" dirty="0">
                <a:solidFill>
                  <a:schemeClr val="bg1"/>
                </a:solidFill>
                <a:latin typeface="Akrobat Black" panose="00000A00000000000000" pitchFamily="2" charset="-52"/>
              </a:rPr>
              <a:t> и </a:t>
            </a:r>
            <a:r>
              <a:rPr lang="ru-RU" sz="1600" dirty="0" smtClean="0">
                <a:solidFill>
                  <a:schemeClr val="bg1"/>
                </a:solidFill>
                <a:latin typeface="Akrobat Black" panose="00000A00000000000000" pitchFamily="2" charset="-52"/>
              </a:rPr>
              <a:t>инсектицидом</a:t>
            </a:r>
            <a:endParaRPr lang="ru-RU" sz="1600" dirty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pPr>
              <a:spcAft>
                <a:spcPts val="900"/>
              </a:spcAft>
            </a:pPr>
            <a:r>
              <a:rPr lang="ru-RU" sz="1600" dirty="0" smtClean="0">
                <a:solidFill>
                  <a:schemeClr val="bg1"/>
                </a:solidFill>
                <a:latin typeface="Akrobat Black" panose="00000A00000000000000" pitchFamily="2" charset="-52"/>
              </a:rPr>
              <a:t>Баковой </a:t>
            </a:r>
            <a:r>
              <a:rPr lang="ru-RU" sz="1600" dirty="0">
                <a:solidFill>
                  <a:schemeClr val="bg1"/>
                </a:solidFill>
                <a:latin typeface="Akrobat Black" panose="00000A00000000000000" pitchFamily="2" charset="-52"/>
              </a:rPr>
              <a:t>смесью из расчёта на гектар: 5 литров ОПР, плюс инсектицид </a:t>
            </a:r>
          </a:p>
          <a:p>
            <a:pPr>
              <a:spcAft>
                <a:spcPts val="900"/>
              </a:spcAft>
            </a:pPr>
            <a:r>
              <a:rPr lang="ru-RU" sz="1600" dirty="0" smtClean="0">
                <a:solidFill>
                  <a:schemeClr val="bg1"/>
                </a:solidFill>
                <a:latin typeface="Akrobat Black" panose="00000A00000000000000" pitchFamily="2" charset="-52"/>
              </a:rPr>
              <a:t>Баковой </a:t>
            </a:r>
            <a:r>
              <a:rPr lang="ru-RU" sz="1600" dirty="0">
                <a:solidFill>
                  <a:schemeClr val="bg1"/>
                </a:solidFill>
                <a:latin typeface="Akrobat Black" panose="00000A00000000000000" pitchFamily="2" charset="-52"/>
              </a:rPr>
              <a:t>смесью из расчёта на гектар: 5 литров ОПР совместно с гербицидами против двудольных сорняков и </a:t>
            </a:r>
            <a:r>
              <a:rPr lang="ru-RU" sz="1600" dirty="0" smtClean="0">
                <a:solidFill>
                  <a:schemeClr val="bg1"/>
                </a:solidFill>
                <a:latin typeface="Akrobat Black" panose="00000A00000000000000" pitchFamily="2" charset="-52"/>
              </a:rPr>
              <a:t>инсектицидом</a:t>
            </a:r>
            <a:endParaRPr lang="ru-RU" sz="1600" dirty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pPr>
              <a:spcAft>
                <a:spcPts val="900"/>
              </a:spcAft>
            </a:pPr>
            <a:r>
              <a:rPr lang="ru-RU" sz="1600" dirty="0" smtClean="0">
                <a:solidFill>
                  <a:schemeClr val="bg1"/>
                </a:solidFill>
                <a:latin typeface="Akrobat Black" panose="00000A00000000000000" pitchFamily="2" charset="-52"/>
              </a:rPr>
              <a:t>Баковой </a:t>
            </a:r>
            <a:r>
              <a:rPr lang="ru-RU" sz="1600" dirty="0">
                <a:solidFill>
                  <a:schemeClr val="bg1"/>
                </a:solidFill>
                <a:latin typeface="Akrobat Black" panose="00000A00000000000000" pitchFamily="2" charset="-52"/>
              </a:rPr>
              <a:t>смесью из расчёта на гектар: 10 литров ОПР совместно с инсектицидом плюс 1-2 кг карбамида. </a:t>
            </a:r>
          </a:p>
          <a:p>
            <a:pPr>
              <a:spcAft>
                <a:spcPts val="900"/>
              </a:spcAft>
            </a:pPr>
            <a:r>
              <a:rPr lang="ru-RU" sz="1600" dirty="0" smtClean="0">
                <a:solidFill>
                  <a:schemeClr val="bg1"/>
                </a:solidFill>
                <a:latin typeface="Akrobat Black" panose="00000A00000000000000" pitchFamily="2" charset="-52"/>
              </a:rPr>
              <a:t>Баковой </a:t>
            </a:r>
            <a:r>
              <a:rPr lang="ru-RU" sz="1600" dirty="0">
                <a:solidFill>
                  <a:schemeClr val="bg1"/>
                </a:solidFill>
                <a:latin typeface="Akrobat Black" panose="00000A00000000000000" pitchFamily="2" charset="-52"/>
              </a:rPr>
              <a:t>смесью из расчёта на гектар: 10 литров ОПР совместно с инсектицидом плюс 1-2 кг карбамида </a:t>
            </a:r>
          </a:p>
          <a:p>
            <a:pPr>
              <a:spcAft>
                <a:spcPts val="900"/>
              </a:spcAft>
            </a:pPr>
            <a:r>
              <a:rPr lang="ru-RU" sz="1600" dirty="0" err="1" smtClean="0">
                <a:solidFill>
                  <a:schemeClr val="bg1"/>
                </a:solidFill>
                <a:latin typeface="Akrobat Black" panose="00000A00000000000000" pitchFamily="2" charset="-52"/>
              </a:rPr>
              <a:t>Сеникация</a:t>
            </a:r>
            <a:r>
              <a:rPr lang="ru-RU" sz="1600" dirty="0" smtClean="0">
                <a:solidFill>
                  <a:schemeClr val="bg1"/>
                </a:solidFill>
                <a:latin typeface="Akrobat Black" panose="00000A00000000000000" pitchFamily="2" charset="-52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krobat Black" panose="00000A00000000000000" pitchFamily="2" charset="-52"/>
              </a:rPr>
              <a:t>( проводиться при влажности бобов 40-50%, на вид бобы желтые</a:t>
            </a:r>
            <a:r>
              <a:rPr lang="ru-RU" sz="1600" dirty="0" smtClean="0">
                <a:solidFill>
                  <a:schemeClr val="bg1"/>
                </a:solidFill>
                <a:latin typeface="Akrobat Black" panose="00000A00000000000000" pitchFamily="2" charset="-52"/>
              </a:rPr>
              <a:t>): обработка </a:t>
            </a:r>
            <a:r>
              <a:rPr lang="ru-RU" sz="1600" dirty="0">
                <a:solidFill>
                  <a:schemeClr val="bg1"/>
                </a:solidFill>
                <a:latin typeface="Akrobat Black" panose="00000A00000000000000" pitchFamily="2" charset="-52"/>
              </a:rPr>
              <a:t>посевов сои из расчёта на гектар: 10 литров ОПР совместно с гербицидом сплошного действия 1,0-1,5 л/га ( </a:t>
            </a:r>
            <a:r>
              <a:rPr lang="ru-RU" sz="1600" dirty="0" err="1">
                <a:solidFill>
                  <a:schemeClr val="bg1"/>
                </a:solidFill>
                <a:latin typeface="Akrobat Black" panose="00000A00000000000000" pitchFamily="2" charset="-52"/>
              </a:rPr>
              <a:t>д.в</a:t>
            </a:r>
            <a:r>
              <a:rPr lang="ru-RU" sz="1600" dirty="0">
                <a:solidFill>
                  <a:schemeClr val="bg1"/>
                </a:solidFill>
                <a:latin typeface="Akrobat Black" panose="00000A00000000000000" pitchFamily="2" charset="-52"/>
              </a:rPr>
              <a:t>. 540).</a:t>
            </a:r>
            <a:endParaRPr lang="ru-RU" sz="1600" dirty="0" smtClean="0">
              <a:solidFill>
                <a:schemeClr val="bg1"/>
              </a:solidFill>
              <a:latin typeface="Akrobat Black" panose="00000A00000000000000" pitchFamily="2" charset="-52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524CA635-1930-4612-9360-7F92A616FDA1}"/>
              </a:ext>
            </a:extLst>
          </p:cNvPr>
          <p:cNvSpPr/>
          <p:nvPr/>
        </p:nvSpPr>
        <p:spPr>
          <a:xfrm>
            <a:off x="4260645" y="1565977"/>
            <a:ext cx="390500" cy="402725"/>
          </a:xfrm>
          <a:prstGeom prst="ellipse">
            <a:avLst/>
          </a:prstGeom>
          <a:gradFill flip="none" rotWithShape="1">
            <a:gsLst>
              <a:gs pos="0">
                <a:srgbClr val="92D050"/>
              </a:gs>
              <a:gs pos="39000">
                <a:srgbClr val="00B050"/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B9203F-A0C6-4727-963C-7CF09E48F538}"/>
              </a:ext>
            </a:extLst>
          </p:cNvPr>
          <p:cNvSpPr txBox="1"/>
          <p:nvPr/>
        </p:nvSpPr>
        <p:spPr>
          <a:xfrm>
            <a:off x="4260645" y="1583476"/>
            <a:ext cx="39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krobat Black" panose="00000A00000000000000" pitchFamily="2" charset="-52"/>
              </a:rPr>
              <a:t>4</a:t>
            </a:r>
            <a:endParaRPr lang="ru-RU" sz="200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B399CDF9-D84D-40EE-B498-0E789F14D232}"/>
              </a:ext>
            </a:extLst>
          </p:cNvPr>
          <p:cNvSpPr/>
          <p:nvPr/>
        </p:nvSpPr>
        <p:spPr>
          <a:xfrm>
            <a:off x="4260645" y="4692538"/>
            <a:ext cx="390500" cy="402725"/>
          </a:xfrm>
          <a:prstGeom prst="ellipse">
            <a:avLst/>
          </a:prstGeom>
          <a:gradFill flip="none" rotWithShape="1">
            <a:gsLst>
              <a:gs pos="0">
                <a:srgbClr val="92D050"/>
              </a:gs>
              <a:gs pos="39000">
                <a:srgbClr val="00B050"/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9EAAB2-FDDA-4C57-B0EA-5503279B570B}"/>
              </a:ext>
            </a:extLst>
          </p:cNvPr>
          <p:cNvSpPr txBox="1"/>
          <p:nvPr/>
        </p:nvSpPr>
        <p:spPr>
          <a:xfrm>
            <a:off x="4260645" y="4712160"/>
            <a:ext cx="39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krobat Black" panose="00000A00000000000000" pitchFamily="2" charset="-52"/>
              </a:rPr>
              <a:t>9</a:t>
            </a:r>
            <a:endParaRPr lang="ru-RU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861EDB-5C1C-4370-BA4B-1F3524489856}"/>
              </a:ext>
            </a:extLst>
          </p:cNvPr>
          <p:cNvSpPr txBox="1"/>
          <p:nvPr/>
        </p:nvSpPr>
        <p:spPr>
          <a:xfrm>
            <a:off x="4151286" y="232739"/>
            <a:ext cx="7988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>
                <a:solidFill>
                  <a:schemeClr val="bg1"/>
                </a:solidFill>
                <a:latin typeface="Akrobat Black" panose="00000A00000000000000" pitchFamily="2" charset="-52"/>
              </a:defRPr>
            </a:lvl1pPr>
          </a:lstStyle>
          <a:p>
            <a:r>
              <a:rPr lang="ru-RU" dirty="0" smtClean="0">
                <a:latin typeface="Akrobat" panose="020B0604020202020204" charset="-52"/>
              </a:rPr>
              <a:t>ТЕХНОЛОГИЯ ВЫРАЩИВАНИЯ СОИ ПО ПРОМЕЖУТОЧНЫМ ЗЛАКОВЫМ КОРНЕВЫМ СИДЕРАЛЬНЫМ КУЛЬТУРАМ</a:t>
            </a:r>
            <a:endParaRPr lang="ru-RU" dirty="0">
              <a:latin typeface="Akrobat" panose="020B0604020202020204" charset="-52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399CDF9-D84D-40EE-B498-0E789F14D232}"/>
              </a:ext>
            </a:extLst>
          </p:cNvPr>
          <p:cNvSpPr/>
          <p:nvPr/>
        </p:nvSpPr>
        <p:spPr>
          <a:xfrm>
            <a:off x="4260645" y="5331116"/>
            <a:ext cx="390500" cy="402725"/>
          </a:xfrm>
          <a:prstGeom prst="ellipse">
            <a:avLst/>
          </a:prstGeom>
          <a:gradFill flip="none" rotWithShape="1">
            <a:gsLst>
              <a:gs pos="0">
                <a:srgbClr val="92D050"/>
              </a:gs>
              <a:gs pos="39000">
                <a:srgbClr val="00B050"/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9EAAB2-FDDA-4C57-B0EA-5503279B570B}"/>
              </a:ext>
            </a:extLst>
          </p:cNvPr>
          <p:cNvSpPr txBox="1"/>
          <p:nvPr/>
        </p:nvSpPr>
        <p:spPr>
          <a:xfrm>
            <a:off x="4260645" y="5350738"/>
            <a:ext cx="39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krobat Black" panose="00000A00000000000000" pitchFamily="2" charset="-52"/>
              </a:rPr>
              <a:t>10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09594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6CF9CD-2590-40E6-9854-32F970F5E35F}"/>
              </a:ext>
            </a:extLst>
          </p:cNvPr>
          <p:cNvSpPr/>
          <p:nvPr/>
        </p:nvSpPr>
        <p:spPr>
          <a:xfrm>
            <a:off x="-1" y="339723"/>
            <a:ext cx="12204065" cy="6518277"/>
          </a:xfrm>
          <a:prstGeom prst="rect">
            <a:avLst/>
          </a:prstGeom>
          <a:solidFill>
            <a:srgbClr val="438A6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690451-FABD-416D-8172-E2176F900BBD}"/>
              </a:ext>
            </a:extLst>
          </p:cNvPr>
          <p:cNvSpPr/>
          <p:nvPr/>
        </p:nvSpPr>
        <p:spPr>
          <a:xfrm flipV="1">
            <a:off x="-646" y="-1"/>
            <a:ext cx="12192000" cy="1296300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7" name="Rectangle 33">
            <a:extLst>
              <a:ext uri="{FF2B5EF4-FFF2-40B4-BE49-F238E27FC236}">
                <a16:creationId xmlns:a16="http://schemas.microsoft.com/office/drawing/2014/main" id="{6CDF5EE4-F30C-47F8-A408-F385C81650D9}"/>
              </a:ext>
            </a:extLst>
          </p:cNvPr>
          <p:cNvSpPr/>
          <p:nvPr/>
        </p:nvSpPr>
        <p:spPr>
          <a:xfrm>
            <a:off x="10318805" y="5700670"/>
            <a:ext cx="1581596" cy="404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i="1" dirty="0">
                <a:solidFill>
                  <a:srgbClr val="0A4A03"/>
                </a:solidFill>
              </a:rPr>
              <a:t> 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1AA3FA75-13BF-4EF8-8ABC-E64F056D77D3}"/>
              </a:ext>
            </a:extLst>
          </p:cNvPr>
          <p:cNvGraphicFramePr/>
          <p:nvPr/>
        </p:nvGraphicFramePr>
        <p:xfrm>
          <a:off x="780477" y="2875937"/>
          <a:ext cx="2878259" cy="3003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CCD8921-553F-4CAF-AA07-4947FB462924}"/>
              </a:ext>
            </a:extLst>
          </p:cNvPr>
          <p:cNvSpPr/>
          <p:nvPr/>
        </p:nvSpPr>
        <p:spPr>
          <a:xfrm>
            <a:off x="0" y="760273"/>
            <a:ext cx="12028894" cy="6068945"/>
          </a:xfrm>
          <a:prstGeom prst="rect">
            <a:avLst/>
          </a:prstGeom>
          <a:solidFill>
            <a:srgbClr val="2A5C3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61EDB-5C1C-4370-BA4B-1F3524489856}"/>
              </a:ext>
            </a:extLst>
          </p:cNvPr>
          <p:cNvSpPr txBox="1"/>
          <p:nvPr/>
        </p:nvSpPr>
        <p:spPr>
          <a:xfrm>
            <a:off x="215901" y="232739"/>
            <a:ext cx="1181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krobat Black" panose="00000A00000000000000" pitchFamily="2" charset="-52"/>
              </a:rPr>
              <a:t>Технология СИЛКОР и углеродный след</a:t>
            </a:r>
            <a:endParaRPr lang="ru-RU" sz="2800" dirty="0">
              <a:latin typeface="Akrobat" panose="00000600000000000000" pitchFamily="2" charset="-52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18DEF07-5E70-4C78-9548-92FE44E25380}"/>
              </a:ext>
            </a:extLst>
          </p:cNvPr>
          <p:cNvSpPr/>
          <p:nvPr/>
        </p:nvSpPr>
        <p:spPr>
          <a:xfrm flipV="1">
            <a:off x="0" y="6147478"/>
            <a:ext cx="12204709" cy="536028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AEFDA20-70E7-45B9-96D8-14F5B9940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3" t="11506" r="35688"/>
          <a:stretch/>
        </p:blipFill>
        <p:spPr>
          <a:xfrm>
            <a:off x="4716838" y="1358939"/>
            <a:ext cx="3939421" cy="4614045"/>
          </a:xfrm>
          <a:prstGeom prst="roundRect">
            <a:avLst>
              <a:gd name="adj" fmla="val 12745"/>
            </a:avLst>
          </a:prstGeom>
          <a:ln w="19050">
            <a:solidFill>
              <a:schemeClr val="bg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FD857B1-FDD1-4FB5-AA26-810427572E91}"/>
              </a:ext>
            </a:extLst>
          </p:cNvPr>
          <p:cNvSpPr txBox="1"/>
          <p:nvPr/>
        </p:nvSpPr>
        <p:spPr>
          <a:xfrm>
            <a:off x="215900" y="2222008"/>
            <a:ext cx="4178299" cy="3779758"/>
          </a:xfrm>
          <a:prstGeom prst="wedgeRoundRectCallout">
            <a:avLst>
              <a:gd name="adj1" fmla="val 85246"/>
              <a:gd name="adj2" fmla="val 26573"/>
              <a:gd name="adj3" fmla="val 16667"/>
            </a:avLst>
          </a:prstGeom>
          <a:solidFill>
            <a:schemeClr val="bg1"/>
          </a:solidFill>
          <a:ln>
            <a:solidFill>
              <a:srgbClr val="016527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>
                <a:solidFill>
                  <a:srgbClr val="016B22"/>
                </a:solidFill>
                <a:latin typeface="Akrobat Black" panose="00000A00000000000000" pitchFamily="2" charset="-52"/>
              </a:defRPr>
            </a:lvl1pPr>
          </a:lstStyle>
          <a:p>
            <a:pPr algn="l"/>
            <a:r>
              <a:rPr lang="ru-RU" sz="1800" dirty="0"/>
              <a:t>Под действием углекислого газа и некоторых органических кислот, выделяющихся корнями растений, минералы почвы, содержащие калий (К) и фосфор (Р) в недоступных для питания растений формах, трансформируются из необменных в обменные формы, доступные для питания растений.</a:t>
            </a:r>
          </a:p>
          <a:p>
            <a:pPr algn="l"/>
            <a:endParaRPr lang="ru-RU" sz="1800" dirty="0"/>
          </a:p>
          <a:p>
            <a:pPr algn="l"/>
            <a:r>
              <a:rPr lang="ru-RU" sz="1800" dirty="0"/>
              <a:t>Переход из недоступных в доступные формы достигает 100 кг</a:t>
            </a:r>
            <a:r>
              <a:rPr lang="en-US" sz="1800" dirty="0"/>
              <a:t>/</a:t>
            </a:r>
            <a:r>
              <a:rPr lang="ru-RU" sz="1800" dirty="0"/>
              <a:t>га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1F5EA6-B755-4767-9F5E-6C46A5CD6038}"/>
              </a:ext>
            </a:extLst>
          </p:cNvPr>
          <p:cNvSpPr txBox="1"/>
          <p:nvPr/>
        </p:nvSpPr>
        <p:spPr>
          <a:xfrm>
            <a:off x="8978899" y="3146678"/>
            <a:ext cx="2921501" cy="2826306"/>
          </a:xfrm>
          <a:prstGeom prst="wedgeRoundRectCallout">
            <a:avLst>
              <a:gd name="adj1" fmla="val -109671"/>
              <a:gd name="adj2" fmla="val 27378"/>
              <a:gd name="adj3" fmla="val 16667"/>
            </a:avLst>
          </a:prstGeom>
          <a:solidFill>
            <a:schemeClr val="bg1"/>
          </a:solidFill>
          <a:ln>
            <a:solidFill>
              <a:srgbClr val="0165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16B22"/>
                </a:solidFill>
                <a:latin typeface="Akrobat Black" panose="00000A00000000000000" pitchFamily="2" charset="-52"/>
              </a:rPr>
              <a:t>Процессы, происходящие в ризосфере корневой системы, являются ключом доступности питательных веществ и потребления их растениями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90BDFC06-2706-4033-ADE1-6CF5E02B4DBA}"/>
              </a:ext>
            </a:extLst>
          </p:cNvPr>
          <p:cNvSpPr/>
          <p:nvPr/>
        </p:nvSpPr>
        <p:spPr>
          <a:xfrm>
            <a:off x="215255" y="1625600"/>
            <a:ext cx="800100" cy="800100"/>
          </a:xfrm>
          <a:prstGeom prst="ellipse">
            <a:avLst/>
          </a:prstGeom>
          <a:solidFill>
            <a:srgbClr val="33CC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b="1" dirty="0">
                <a:latin typeface="Akrobat Black" panose="020B0604020202020204" charset="0"/>
              </a:rPr>
              <a:t>CO</a:t>
            </a:r>
            <a:r>
              <a:rPr lang="en-US" sz="3200" b="1" baseline="30000" dirty="0">
                <a:latin typeface="Akrobat Black" panose="020B0604020202020204" charset="0"/>
              </a:rPr>
              <a:t>2</a:t>
            </a:r>
            <a:endParaRPr lang="en-US" sz="3200" b="1" dirty="0">
              <a:latin typeface="Akrobat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392D23-92F5-4CC8-B68D-624BBDFEDA38}"/>
              </a:ext>
            </a:extLst>
          </p:cNvPr>
          <p:cNvSpPr/>
          <p:nvPr/>
        </p:nvSpPr>
        <p:spPr>
          <a:xfrm>
            <a:off x="-1" y="339723"/>
            <a:ext cx="12204065" cy="6518277"/>
          </a:xfrm>
          <a:prstGeom prst="rect">
            <a:avLst/>
          </a:prstGeom>
          <a:solidFill>
            <a:srgbClr val="438A6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B765562-7AA5-46EC-BB25-E3B17F782953}"/>
              </a:ext>
            </a:extLst>
          </p:cNvPr>
          <p:cNvSpPr/>
          <p:nvPr/>
        </p:nvSpPr>
        <p:spPr>
          <a:xfrm flipV="1">
            <a:off x="-646" y="-1"/>
            <a:ext cx="12192000" cy="1008706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65EB9F33-ED57-411C-94EB-FDA710093075}"/>
              </a:ext>
            </a:extLst>
          </p:cNvPr>
          <p:cNvSpPr/>
          <p:nvPr/>
        </p:nvSpPr>
        <p:spPr>
          <a:xfrm>
            <a:off x="10318805" y="5931329"/>
            <a:ext cx="1581596" cy="404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i="1" dirty="0">
                <a:solidFill>
                  <a:srgbClr val="0A4A03"/>
                </a:solidFill>
              </a:rPr>
              <a:t> 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77C9576C-B127-4623-90F8-120BE59D47F7}"/>
              </a:ext>
            </a:extLst>
          </p:cNvPr>
          <p:cNvGraphicFramePr/>
          <p:nvPr>
            <p:extLst/>
          </p:nvPr>
        </p:nvGraphicFramePr>
        <p:xfrm>
          <a:off x="780477" y="3106596"/>
          <a:ext cx="2878259" cy="3003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0EE753A-7128-4F32-B57D-9D06C174F59B}"/>
              </a:ext>
            </a:extLst>
          </p:cNvPr>
          <p:cNvSpPr/>
          <p:nvPr/>
        </p:nvSpPr>
        <p:spPr>
          <a:xfrm>
            <a:off x="4276107" y="998117"/>
            <a:ext cx="3310942" cy="5149362"/>
          </a:xfrm>
          <a:prstGeom prst="rect">
            <a:avLst/>
          </a:prstGeom>
          <a:solidFill>
            <a:srgbClr val="2A5C3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96BE607-5B01-4C0C-B7BD-43821C7845E4}"/>
              </a:ext>
            </a:extLst>
          </p:cNvPr>
          <p:cNvSpPr/>
          <p:nvPr/>
        </p:nvSpPr>
        <p:spPr>
          <a:xfrm flipV="1">
            <a:off x="0" y="6147478"/>
            <a:ext cx="12204709" cy="536028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5A55995E-B5A1-4F03-8D20-EA08D5232854}"/>
              </a:ext>
            </a:extLst>
          </p:cNvPr>
          <p:cNvSpPr txBox="1">
            <a:spLocks/>
          </p:cNvSpPr>
          <p:nvPr/>
        </p:nvSpPr>
        <p:spPr>
          <a:xfrm>
            <a:off x="5587887" y="507276"/>
            <a:ext cx="6562725" cy="490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КАЧЕСТВО ГУМУСА И УРОЖАЙНОСТЬ</a:t>
            </a:r>
            <a:endParaRPr lang="ru-RU" sz="2800" dirty="0">
              <a:solidFill>
                <a:schemeClr val="bg1"/>
              </a:solidFill>
              <a:latin typeface="Akrobat" panose="00000600000000000000" pitchFamily="2" charset="-52"/>
              <a:ea typeface="Roboto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9FA7CF4-7574-4F4C-B11F-AE37ECA09D1A}"/>
              </a:ext>
            </a:extLst>
          </p:cNvPr>
          <p:cNvSpPr/>
          <p:nvPr/>
        </p:nvSpPr>
        <p:spPr>
          <a:xfrm flipV="1">
            <a:off x="0" y="1165667"/>
            <a:ext cx="5807676" cy="5692329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6D0E3AD-9DB7-4756-AF6B-7ACA26A32657}"/>
              </a:ext>
            </a:extLst>
          </p:cNvPr>
          <p:cNvSpPr/>
          <p:nvPr/>
        </p:nvSpPr>
        <p:spPr>
          <a:xfrm>
            <a:off x="381483" y="1393325"/>
            <a:ext cx="497311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КОНСЕРВАТИВНЫЕ  УСТОЙЧИВЫЕ ВЕЩЕСТВА </a:t>
            </a:r>
            <a:r>
              <a:rPr lang="ru-RU" dirty="0">
                <a:solidFill>
                  <a:schemeClr val="bg1"/>
                </a:solidFill>
                <a:latin typeface="Akrobat Black" panose="00000A00000000000000" pitchFamily="2" charset="-52"/>
              </a:rPr>
              <a:t>(стабильный гумус)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30F109D-3D12-4673-9B22-7E69E8FFF1AB}"/>
              </a:ext>
            </a:extLst>
          </p:cNvPr>
          <p:cNvSpPr/>
          <p:nvPr/>
        </p:nvSpPr>
        <p:spPr>
          <a:xfrm flipH="1" flipV="1">
            <a:off x="6063272" y="1161940"/>
            <a:ext cx="6128727" cy="5696060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CCAEF4B-3DCF-44A5-B49B-7C7F34D75DDF}"/>
              </a:ext>
            </a:extLst>
          </p:cNvPr>
          <p:cNvSpPr/>
          <p:nvPr/>
        </p:nvSpPr>
        <p:spPr>
          <a:xfrm>
            <a:off x="880802" y="2527813"/>
            <a:ext cx="4792628" cy="5539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F039545-08C9-4B06-86A6-CA1CB8831222}"/>
              </a:ext>
            </a:extLst>
          </p:cNvPr>
          <p:cNvSpPr/>
          <p:nvPr/>
        </p:nvSpPr>
        <p:spPr>
          <a:xfrm>
            <a:off x="880803" y="3226955"/>
            <a:ext cx="4768743" cy="11066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DCC4D96-E0A0-443F-BAC6-3F9827684D02}"/>
              </a:ext>
            </a:extLst>
          </p:cNvPr>
          <p:cNvSpPr/>
          <p:nvPr/>
        </p:nvSpPr>
        <p:spPr>
          <a:xfrm>
            <a:off x="880803" y="5817445"/>
            <a:ext cx="4768742" cy="7639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9F7DDF6-2CB0-4401-B308-79B4D47768D6}"/>
              </a:ext>
            </a:extLst>
          </p:cNvPr>
          <p:cNvSpPr/>
          <p:nvPr/>
        </p:nvSpPr>
        <p:spPr>
          <a:xfrm>
            <a:off x="880803" y="4480134"/>
            <a:ext cx="4769389" cy="119886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8F124A-FBBE-4266-9D70-BEB0AA110410}"/>
              </a:ext>
            </a:extLst>
          </p:cNvPr>
          <p:cNvSpPr txBox="1"/>
          <p:nvPr/>
        </p:nvSpPr>
        <p:spPr>
          <a:xfrm>
            <a:off x="904040" y="2587844"/>
            <a:ext cx="4541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3463D"/>
                </a:solidFill>
                <a:latin typeface="Akrobat" panose="00000600000000000000" pitchFamily="2" charset="-52"/>
              </a:rPr>
              <a:t>Зрелые гуминовые кислоты, </a:t>
            </a:r>
            <a:r>
              <a:rPr lang="ru-RU" sz="1400" dirty="0" err="1">
                <a:solidFill>
                  <a:srgbClr val="03463D"/>
                </a:solidFill>
                <a:latin typeface="Akrobat" panose="00000600000000000000" pitchFamily="2" charset="-52"/>
              </a:rPr>
              <a:t>гуматы</a:t>
            </a:r>
            <a:r>
              <a:rPr lang="ru-RU" sz="1400" dirty="0">
                <a:solidFill>
                  <a:srgbClr val="03463D"/>
                </a:solidFill>
                <a:latin typeface="Akrobat" panose="00000600000000000000" pitchFamily="2" charset="-52"/>
              </a:rPr>
              <a:t>  кальция, </a:t>
            </a:r>
            <a:r>
              <a:rPr lang="ru-RU" sz="1400" dirty="0" err="1">
                <a:solidFill>
                  <a:srgbClr val="03463D"/>
                </a:solidFill>
                <a:latin typeface="Akrobat" panose="00000600000000000000" pitchFamily="2" charset="-52"/>
              </a:rPr>
              <a:t>гиматомелановые</a:t>
            </a:r>
            <a:r>
              <a:rPr lang="ru-RU" sz="1400" dirty="0">
                <a:solidFill>
                  <a:srgbClr val="03463D"/>
                </a:solidFill>
                <a:latin typeface="Akrobat" panose="00000600000000000000" pitchFamily="2" charset="-52"/>
              </a:rPr>
              <a:t> кислоты, </a:t>
            </a:r>
            <a:r>
              <a:rPr lang="ru-RU" sz="1400" dirty="0" err="1">
                <a:solidFill>
                  <a:srgbClr val="03463D"/>
                </a:solidFill>
                <a:latin typeface="Akrobat" panose="00000600000000000000" pitchFamily="2" charset="-52"/>
              </a:rPr>
              <a:t>гумин</a:t>
            </a:r>
            <a:r>
              <a:rPr lang="ru-RU" sz="1400" dirty="0">
                <a:solidFill>
                  <a:srgbClr val="03463D"/>
                </a:solidFill>
                <a:latin typeface="Akrobat" panose="00000600000000000000" pitchFamily="2" charset="-52"/>
              </a:rPr>
              <a:t>, частично лигнин и его производные.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DE951B-D586-416E-8772-F31EB264E6CD}"/>
              </a:ext>
            </a:extLst>
          </p:cNvPr>
          <p:cNvSpPr txBox="1"/>
          <p:nvPr/>
        </p:nvSpPr>
        <p:spPr>
          <a:xfrm>
            <a:off x="881449" y="5792749"/>
            <a:ext cx="4703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3463D"/>
                </a:solidFill>
                <a:latin typeface="Akrobat" panose="00000600000000000000" pitchFamily="2" charset="-52"/>
              </a:rPr>
              <a:t>Положительная роль консервативных компонентов почвенного гумуса наиболее отчетливо проявляется в экстремальных ситуациях: в засушливые периоды, при избыточном увлажнении.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07BAE5-0716-4405-89D8-124C5FBACD13}"/>
              </a:ext>
            </a:extLst>
          </p:cNvPr>
          <p:cNvSpPr txBox="1"/>
          <p:nvPr/>
        </p:nvSpPr>
        <p:spPr>
          <a:xfrm>
            <a:off x="881448" y="3318807"/>
            <a:ext cx="47687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3463D"/>
                </a:solidFill>
                <a:latin typeface="Akrobat" panose="00000600000000000000" pitchFamily="2" charset="-52"/>
              </a:rPr>
              <a:t>С их содержанием, составом и свойствами связаны окраска почв, тепловой режим, водно-физические характеристики, емкость поглощения, кислотно-основная и другие виды </a:t>
            </a:r>
            <a:r>
              <a:rPr lang="ru-RU" sz="1400" dirty="0" err="1">
                <a:solidFill>
                  <a:srgbClr val="03463D"/>
                </a:solidFill>
                <a:latin typeface="Akrobat" panose="00000600000000000000" pitchFamily="2" charset="-52"/>
              </a:rPr>
              <a:t>буферности</a:t>
            </a:r>
            <a:r>
              <a:rPr lang="ru-RU" sz="1400" dirty="0">
                <a:solidFill>
                  <a:srgbClr val="03463D"/>
                </a:solidFill>
                <a:latin typeface="Akrobat" panose="00000600000000000000" pitchFamily="2" charset="-52"/>
              </a:rPr>
              <a:t> почв, потенциальные запасы элементов питания.</a:t>
            </a:r>
          </a:p>
          <a:p>
            <a:endParaRPr lang="ru-RU" sz="1400" dirty="0">
              <a:solidFill>
                <a:srgbClr val="03463D"/>
              </a:solidFill>
              <a:latin typeface="Akrobat" panose="00000600000000000000" pitchFamily="2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4E5200-E1C2-4FC3-8558-B3D837610BA9}"/>
              </a:ext>
            </a:extLst>
          </p:cNvPr>
          <p:cNvSpPr txBox="1"/>
          <p:nvPr/>
        </p:nvSpPr>
        <p:spPr>
          <a:xfrm>
            <a:off x="889359" y="4509445"/>
            <a:ext cx="47601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3463D"/>
                </a:solidFill>
                <a:latin typeface="Akrobat Black" panose="00000A00000000000000" pitchFamily="2" charset="-52"/>
              </a:rPr>
              <a:t>Эти соединения формируются в течение длительного времени и сохраняются в почвах в вековых циклах, устойчивы к минерализации и участвуют в питании растений в незначительной степени, но создают для этого благоприятную среду.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1BB29765-5EA4-4662-9111-7BF4BAA4F92A}"/>
              </a:ext>
            </a:extLst>
          </p:cNvPr>
          <p:cNvGraphicFramePr/>
          <p:nvPr>
            <p:extLst/>
          </p:nvPr>
        </p:nvGraphicFramePr>
        <p:xfrm>
          <a:off x="6904742" y="3167924"/>
          <a:ext cx="2878259" cy="3003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20F3544-2279-453C-9395-0EB0C83829B7}"/>
              </a:ext>
            </a:extLst>
          </p:cNvPr>
          <p:cNvSpPr/>
          <p:nvPr/>
        </p:nvSpPr>
        <p:spPr>
          <a:xfrm>
            <a:off x="6481864" y="1393325"/>
            <a:ext cx="5291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ЛАБИЛЬНЫЕ ОРГАНИЧЕСКИЕ ВЕЩЕСТВА </a:t>
            </a:r>
          </a:p>
          <a:p>
            <a:r>
              <a:rPr lang="ru-RU" dirty="0">
                <a:solidFill>
                  <a:schemeClr val="bg1"/>
                </a:solidFill>
                <a:latin typeface="Akrobat Black" panose="00000A00000000000000" pitchFamily="2" charset="-52"/>
              </a:rPr>
              <a:t>(подвижный гумус», «лабильный гумус», «активный гумус», «подвижное органическое вещество»)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FC6F401-B098-4DC1-B9BF-523BF558FEC4}"/>
              </a:ext>
            </a:extLst>
          </p:cNvPr>
          <p:cNvSpPr/>
          <p:nvPr/>
        </p:nvSpPr>
        <p:spPr>
          <a:xfrm>
            <a:off x="6980353" y="2589141"/>
            <a:ext cx="4792628" cy="15106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3EE44A1-6CE8-44C5-BA76-A0651BDB0825}"/>
              </a:ext>
            </a:extLst>
          </p:cNvPr>
          <p:cNvSpPr/>
          <p:nvPr/>
        </p:nvSpPr>
        <p:spPr>
          <a:xfrm>
            <a:off x="6980354" y="5878773"/>
            <a:ext cx="4750707" cy="7639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0A57CA6-99C0-43FD-AC9B-0BB4E06A09CF}"/>
              </a:ext>
            </a:extLst>
          </p:cNvPr>
          <p:cNvSpPr/>
          <p:nvPr/>
        </p:nvSpPr>
        <p:spPr>
          <a:xfrm>
            <a:off x="6986386" y="4377232"/>
            <a:ext cx="4769389" cy="131053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49ECF0-85A3-4A7D-859E-3A944BA13F5B}"/>
              </a:ext>
            </a:extLst>
          </p:cNvPr>
          <p:cNvSpPr txBox="1"/>
          <p:nvPr/>
        </p:nvSpPr>
        <p:spPr>
          <a:xfrm>
            <a:off x="7028305" y="2649172"/>
            <a:ext cx="45418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3463D"/>
                </a:solidFill>
                <a:latin typeface="Akrobat" panose="00000600000000000000" pitchFamily="2" charset="-52"/>
              </a:rPr>
              <a:t>Неспецифические соединения, новообразованные гумусовые вещества, гуминовые и </a:t>
            </a:r>
            <a:r>
              <a:rPr lang="ru-RU" sz="1400" dirty="0" err="1">
                <a:solidFill>
                  <a:srgbClr val="03463D"/>
                </a:solidFill>
                <a:latin typeface="Akrobat" panose="00000600000000000000" pitchFamily="2" charset="-52"/>
              </a:rPr>
              <a:t>фульвокислоты</a:t>
            </a:r>
            <a:r>
              <a:rPr lang="ru-RU" sz="1400" dirty="0">
                <a:solidFill>
                  <a:srgbClr val="03463D"/>
                </a:solidFill>
                <a:latin typeface="Akrobat" panose="00000600000000000000" pitchFamily="2" charset="-52"/>
              </a:rPr>
              <a:t>, полипептиды, некоторые углеводы, простые кислоты, липиды, хлорофилл и различные пигменты, растительный </a:t>
            </a:r>
            <a:r>
              <a:rPr lang="ru-RU" sz="1400" dirty="0" err="1">
                <a:solidFill>
                  <a:srgbClr val="03463D"/>
                </a:solidFill>
                <a:latin typeface="Akrobat" panose="00000600000000000000" pitchFamily="2" charset="-52"/>
              </a:rPr>
              <a:t>опад</a:t>
            </a:r>
            <a:r>
              <a:rPr lang="ru-RU" sz="1400" dirty="0">
                <a:solidFill>
                  <a:srgbClr val="03463D"/>
                </a:solidFill>
                <a:latin typeface="Akrobat" panose="00000600000000000000" pitchFamily="2" charset="-52"/>
              </a:rPr>
              <a:t>, детрит, остатки почвенных животных и микроорганизмов, органические удобрения.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6B2710-1DF5-4EB2-94E0-4BB57F69128E}"/>
              </a:ext>
            </a:extLst>
          </p:cNvPr>
          <p:cNvSpPr txBox="1"/>
          <p:nvPr/>
        </p:nvSpPr>
        <p:spPr>
          <a:xfrm>
            <a:off x="7028305" y="6003748"/>
            <a:ext cx="4166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3463D"/>
                </a:solidFill>
                <a:latin typeface="Akrobat" panose="00000600000000000000" pitchFamily="2" charset="-52"/>
              </a:rPr>
              <a:t>Время практически полного разложения ЛОВ исчисляется месяцами, годами, десятилетиями.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D8D57A-4BE5-48A2-B394-95B6209324F1}"/>
              </a:ext>
            </a:extLst>
          </p:cNvPr>
          <p:cNvSpPr txBox="1"/>
          <p:nvPr/>
        </p:nvSpPr>
        <p:spPr>
          <a:xfrm>
            <a:off x="6979112" y="4408562"/>
            <a:ext cx="47601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3463D"/>
                </a:solidFill>
                <a:latin typeface="Akrobat Black" panose="00000A00000000000000" pitchFamily="2" charset="-52"/>
              </a:rPr>
              <a:t>Лабильные органические вещества (ЛОВ) - принимают непосредственное участие в питании растений, формируют водопрочную структуру, служат энергетическим материалом для микроорганизмов и выполняют защитную функцию в отношении консервативного органического вещества. 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72CB76A1-8B52-4634-A4B8-DE4172F3FE96}"/>
              </a:ext>
            </a:extLst>
          </p:cNvPr>
          <p:cNvCxnSpPr/>
          <p:nvPr/>
        </p:nvCxnSpPr>
        <p:spPr>
          <a:xfrm>
            <a:off x="527222" y="2070433"/>
            <a:ext cx="0" cy="41013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8EC54469-E9A3-4D43-A596-9C64A2153949}"/>
              </a:ext>
            </a:extLst>
          </p:cNvPr>
          <p:cNvCxnSpPr>
            <a:cxnSpLocks/>
          </p:cNvCxnSpPr>
          <p:nvPr/>
        </p:nvCxnSpPr>
        <p:spPr>
          <a:xfrm>
            <a:off x="6623222" y="2326582"/>
            <a:ext cx="0" cy="40093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76B0AB4-E94B-4B1B-BF04-0320AA76AF09}"/>
              </a:ext>
            </a:extLst>
          </p:cNvPr>
          <p:cNvCxnSpPr>
            <a:cxnSpLocks/>
          </p:cNvCxnSpPr>
          <p:nvPr/>
        </p:nvCxnSpPr>
        <p:spPr>
          <a:xfrm>
            <a:off x="529218" y="2774516"/>
            <a:ext cx="3515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336293C-72FC-4175-BF40-F0C29DD8C895}"/>
              </a:ext>
            </a:extLst>
          </p:cNvPr>
          <p:cNvCxnSpPr>
            <a:cxnSpLocks/>
          </p:cNvCxnSpPr>
          <p:nvPr/>
        </p:nvCxnSpPr>
        <p:spPr>
          <a:xfrm>
            <a:off x="527222" y="3771295"/>
            <a:ext cx="3515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09A191D0-3337-4BFF-B36C-CC8AED881B8D}"/>
              </a:ext>
            </a:extLst>
          </p:cNvPr>
          <p:cNvCxnSpPr>
            <a:cxnSpLocks/>
          </p:cNvCxnSpPr>
          <p:nvPr/>
        </p:nvCxnSpPr>
        <p:spPr>
          <a:xfrm>
            <a:off x="527222" y="6135119"/>
            <a:ext cx="3515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C9E17A5B-FC0E-4C77-8C8D-9B35BB6FBFEB}"/>
              </a:ext>
            </a:extLst>
          </p:cNvPr>
          <p:cNvCxnSpPr>
            <a:cxnSpLocks/>
          </p:cNvCxnSpPr>
          <p:nvPr/>
        </p:nvCxnSpPr>
        <p:spPr>
          <a:xfrm>
            <a:off x="527222" y="5031684"/>
            <a:ext cx="3515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BAA665EE-D90C-4540-8AC4-9C407A3D3926}"/>
              </a:ext>
            </a:extLst>
          </p:cNvPr>
          <p:cNvCxnSpPr>
            <a:cxnSpLocks/>
          </p:cNvCxnSpPr>
          <p:nvPr/>
        </p:nvCxnSpPr>
        <p:spPr>
          <a:xfrm>
            <a:off x="6623222" y="3367646"/>
            <a:ext cx="3515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3917D99B-6915-4B71-BDC0-1F36A7DDAEFF}"/>
              </a:ext>
            </a:extLst>
          </p:cNvPr>
          <p:cNvCxnSpPr>
            <a:cxnSpLocks/>
          </p:cNvCxnSpPr>
          <p:nvPr/>
        </p:nvCxnSpPr>
        <p:spPr>
          <a:xfrm>
            <a:off x="6621226" y="6308114"/>
            <a:ext cx="3515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ABA0C501-9971-4602-BF87-4B7C326E619B}"/>
              </a:ext>
            </a:extLst>
          </p:cNvPr>
          <p:cNvCxnSpPr>
            <a:cxnSpLocks/>
          </p:cNvCxnSpPr>
          <p:nvPr/>
        </p:nvCxnSpPr>
        <p:spPr>
          <a:xfrm>
            <a:off x="6629464" y="5056396"/>
            <a:ext cx="3515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264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2A91C-CCE2-489F-8402-F7BAC4388B4B}"/>
              </a:ext>
            </a:extLst>
          </p:cNvPr>
          <p:cNvSpPr/>
          <p:nvPr/>
        </p:nvSpPr>
        <p:spPr>
          <a:xfrm>
            <a:off x="-8239" y="339723"/>
            <a:ext cx="12204065" cy="6518277"/>
          </a:xfrm>
          <a:prstGeom prst="rect">
            <a:avLst/>
          </a:prstGeom>
          <a:solidFill>
            <a:srgbClr val="438A6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ED67E0-D3E8-4E42-8B52-24CD5DB4506B}"/>
              </a:ext>
            </a:extLst>
          </p:cNvPr>
          <p:cNvSpPr/>
          <p:nvPr/>
        </p:nvSpPr>
        <p:spPr>
          <a:xfrm flipV="1">
            <a:off x="-646" y="-1"/>
            <a:ext cx="12192000" cy="1008706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6" name="Picture 5" descr="C:\Открытка с ДР Горитько\to slide3-1.png">
            <a:extLst>
              <a:ext uri="{FF2B5EF4-FFF2-40B4-BE49-F238E27FC236}">
                <a16:creationId xmlns:a16="http://schemas.microsoft.com/office/drawing/2014/main" id="{E5485F63-9E93-4301-902E-192909B38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96557" y="1"/>
            <a:ext cx="5350669" cy="6857999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9A5D7D-38E2-4CE3-B3FA-A81603DFB1EE}"/>
              </a:ext>
            </a:extLst>
          </p:cNvPr>
          <p:cNvSpPr/>
          <p:nvPr/>
        </p:nvSpPr>
        <p:spPr>
          <a:xfrm flipH="1" flipV="1">
            <a:off x="-204701" y="1085322"/>
            <a:ext cx="12396051" cy="3770132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8" name="Полилиния 76">
            <a:extLst>
              <a:ext uri="{FF2B5EF4-FFF2-40B4-BE49-F238E27FC236}">
                <a16:creationId xmlns:a16="http://schemas.microsoft.com/office/drawing/2014/main" id="{361CCDA6-A7E0-4144-B338-8B688478BA10}"/>
              </a:ext>
            </a:extLst>
          </p:cNvPr>
          <p:cNvSpPr/>
          <p:nvPr/>
        </p:nvSpPr>
        <p:spPr>
          <a:xfrm rot="5400000">
            <a:off x="-1412879" y="869954"/>
            <a:ext cx="7181853" cy="5118097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лилиния 77">
            <a:extLst>
              <a:ext uri="{FF2B5EF4-FFF2-40B4-BE49-F238E27FC236}">
                <a16:creationId xmlns:a16="http://schemas.microsoft.com/office/drawing/2014/main" id="{9E37C602-7426-49FF-BF0D-1F1B91DC0632}"/>
              </a:ext>
            </a:extLst>
          </p:cNvPr>
          <p:cNvSpPr/>
          <p:nvPr/>
        </p:nvSpPr>
        <p:spPr>
          <a:xfrm rot="5400000">
            <a:off x="-668342" y="1062036"/>
            <a:ext cx="6518276" cy="4749803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0">
            <a:gsLst>
              <a:gs pos="40000">
                <a:srgbClr val="00741C">
                  <a:alpha val="86000"/>
                </a:srgbClr>
              </a:gs>
              <a:gs pos="100000">
                <a:srgbClr val="03453E">
                  <a:alpha val="81000"/>
                </a:srgbClr>
              </a:gs>
              <a:gs pos="100000">
                <a:srgbClr val="00741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6ACCD2A4-D94A-4F26-A35E-98881D9F6A6D}"/>
              </a:ext>
            </a:extLst>
          </p:cNvPr>
          <p:cNvSpPr txBox="1">
            <a:spLocks/>
          </p:cNvSpPr>
          <p:nvPr/>
        </p:nvSpPr>
        <p:spPr>
          <a:xfrm>
            <a:off x="6297452" y="441648"/>
            <a:ext cx="5475529" cy="490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dirty="0">
                <a:solidFill>
                  <a:schemeClr val="bg1"/>
                </a:solidFill>
                <a:latin typeface="Akrobat Black" panose="00000A00000000000000" pitchFamily="2" charset="-52"/>
                <a:ea typeface="Roboto" pitchFamily="2" charset="0"/>
              </a:rPr>
              <a:t>ПОЧВЕННАЯ БИОТА  И УРОЖАЙНОСТЬ</a:t>
            </a:r>
            <a:endParaRPr lang="ru-RU" sz="2800" dirty="0">
              <a:solidFill>
                <a:schemeClr val="bg1"/>
              </a:solidFill>
              <a:latin typeface="Akrobat" panose="00000600000000000000" pitchFamily="2" charset="-52"/>
              <a:ea typeface="Roboto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28FB12C-8364-4E91-B47B-6D7A7F4161B5}"/>
              </a:ext>
            </a:extLst>
          </p:cNvPr>
          <p:cNvSpPr/>
          <p:nvPr/>
        </p:nvSpPr>
        <p:spPr>
          <a:xfrm>
            <a:off x="592732" y="269715"/>
            <a:ext cx="32537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 В БИОМАССЕ МИКРООРГАНИЗМОВ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( ВХОДИТ В СОСТАВ ЛАБИЛЬНОГО ОРГАНИЧЕСКОГО ВЕЩЕСТВА)</a:t>
            </a:r>
            <a:endParaRPr lang="ru-RU" dirty="0">
              <a:solidFill>
                <a:schemeClr val="bg1"/>
              </a:solidFill>
              <a:latin typeface="Akrobat Black" panose="00000A00000000000000" pitchFamily="2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33AC159-D3E0-4A39-A5A0-86338C28D172}"/>
              </a:ext>
            </a:extLst>
          </p:cNvPr>
          <p:cNvSpPr/>
          <p:nvPr/>
        </p:nvSpPr>
        <p:spPr>
          <a:xfrm>
            <a:off x="5251625" y="5197687"/>
            <a:ext cx="67464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krobat" panose="00000600000000000000" pitchFamily="2" charset="-52"/>
              </a:rPr>
              <a:t>Рост урожайности сои по технологии СИЛКОР составил более 50%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8CC17A3-E72A-42C2-B946-4AF0BDD089D8}"/>
              </a:ext>
            </a:extLst>
          </p:cNvPr>
          <p:cNvSpPr/>
          <p:nvPr/>
        </p:nvSpPr>
        <p:spPr>
          <a:xfrm>
            <a:off x="1504736" y="4320229"/>
            <a:ext cx="161673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ПЛОЩАДЬ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1 Га </a:t>
            </a:r>
          </a:p>
          <a:p>
            <a:pPr algn="ctr"/>
            <a:endParaRPr lang="ru-RU" dirty="0">
              <a:solidFill>
                <a:schemeClr val="bg1"/>
              </a:solidFill>
              <a:latin typeface="Akrobat Black" panose="00000A00000000000000" pitchFamily="2" charset="-52"/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E0267DC4-3556-4208-BD4D-F904E9108309}"/>
              </a:ext>
            </a:extLst>
          </p:cNvPr>
          <p:cNvSpPr/>
          <p:nvPr/>
        </p:nvSpPr>
        <p:spPr>
          <a:xfrm rot="5400000">
            <a:off x="447915" y="4300193"/>
            <a:ext cx="1008706" cy="103197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 w="44450"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5882F5B-9C4D-4764-978E-C52500F6EFD1}"/>
              </a:ext>
            </a:extLst>
          </p:cNvPr>
          <p:cNvSpPr/>
          <p:nvPr/>
        </p:nvSpPr>
        <p:spPr>
          <a:xfrm>
            <a:off x="4921540" y="2494057"/>
            <a:ext cx="7203815" cy="56789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CA9FDD5B-3A13-4AE5-9935-BAD1EA7F0FA0}"/>
              </a:ext>
            </a:extLst>
          </p:cNvPr>
          <p:cNvSpPr/>
          <p:nvPr/>
        </p:nvSpPr>
        <p:spPr>
          <a:xfrm rot="5400000">
            <a:off x="2378837" y="5365858"/>
            <a:ext cx="1008706" cy="103197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 w="44450"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dirty="0"/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7507E898-ED81-4208-B178-9865DA8E517A}"/>
              </a:ext>
            </a:extLst>
          </p:cNvPr>
          <p:cNvSpPr/>
          <p:nvPr/>
        </p:nvSpPr>
        <p:spPr>
          <a:xfrm rot="5400000">
            <a:off x="3217606" y="4217212"/>
            <a:ext cx="1008706" cy="103197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 w="44450"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dirty="0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F6DF56B8-AD09-4616-BBD0-AF6A3036B007}"/>
              </a:ext>
            </a:extLst>
          </p:cNvPr>
          <p:cNvSpPr/>
          <p:nvPr/>
        </p:nvSpPr>
        <p:spPr>
          <a:xfrm rot="5400000">
            <a:off x="1090876" y="5338225"/>
            <a:ext cx="1008706" cy="103197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gradFill flip="none" rotWithShape="1">
            <a:gsLst>
              <a:gs pos="20000">
                <a:srgbClr val="47F030"/>
              </a:gs>
              <a:gs pos="100000">
                <a:srgbClr val="006017"/>
              </a:gs>
            </a:gsLst>
            <a:path path="circle">
              <a:fillToRect t="100000" r="100000"/>
            </a:path>
            <a:tileRect l="-100000" b="-100000"/>
          </a:gradFill>
          <a:ln w="44450"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0ABF734-23F9-455B-9D4D-E374171EB0C7}"/>
              </a:ext>
            </a:extLst>
          </p:cNvPr>
          <p:cNvSpPr/>
          <p:nvPr/>
        </p:nvSpPr>
        <p:spPr>
          <a:xfrm>
            <a:off x="211531" y="4384648"/>
            <a:ext cx="161673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N</a:t>
            </a:r>
            <a:endParaRPr lang="ru-RU" sz="2000" dirty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108 кг</a:t>
            </a:r>
          </a:p>
          <a:p>
            <a:pPr algn="ctr"/>
            <a:endParaRPr lang="ru-RU" dirty="0">
              <a:solidFill>
                <a:schemeClr val="bg1"/>
              </a:solidFill>
              <a:latin typeface="Akrobat Black" panose="00000A00000000000000" pitchFamily="2" charset="-52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DB10416-15D5-44C5-AD08-B32F975AB163}"/>
              </a:ext>
            </a:extLst>
          </p:cNvPr>
          <p:cNvSpPr/>
          <p:nvPr/>
        </p:nvSpPr>
        <p:spPr>
          <a:xfrm>
            <a:off x="826243" y="5514286"/>
            <a:ext cx="1537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P</a:t>
            </a:r>
            <a:endParaRPr lang="ru-RU" sz="2000" dirty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83 кг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AC487C9-65E9-4CD2-BB62-5B26CBA3CC28}"/>
              </a:ext>
            </a:extLst>
          </p:cNvPr>
          <p:cNvSpPr/>
          <p:nvPr/>
        </p:nvSpPr>
        <p:spPr>
          <a:xfrm>
            <a:off x="2066797" y="5514286"/>
            <a:ext cx="1680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К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70 кг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774AACC-F37C-4B8E-B279-3CD95A4CA3D8}"/>
              </a:ext>
            </a:extLst>
          </p:cNvPr>
          <p:cNvSpPr/>
          <p:nvPr/>
        </p:nvSpPr>
        <p:spPr>
          <a:xfrm>
            <a:off x="3077523" y="4351933"/>
            <a:ext cx="1315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  <a:latin typeface="Akrobat Black" panose="00000A00000000000000" pitchFamily="2" charset="-52"/>
              </a:rPr>
              <a:t>Са</a:t>
            </a:r>
            <a:endParaRPr lang="ru-RU" sz="2000" dirty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 Black" panose="00000A00000000000000" pitchFamily="2" charset="-52"/>
              </a:rPr>
              <a:t>11 кг</a:t>
            </a:r>
            <a:endParaRPr lang="ru-RU" dirty="0">
              <a:solidFill>
                <a:schemeClr val="bg1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3BD8F9C-ABA6-43FF-A8CC-8D89C18A11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11"/>
          <a:stretch/>
        </p:blipFill>
        <p:spPr>
          <a:xfrm>
            <a:off x="1181062" y="2014466"/>
            <a:ext cx="2077087" cy="2104478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24" name="Rectangle 33">
            <a:extLst>
              <a:ext uri="{FF2B5EF4-FFF2-40B4-BE49-F238E27FC236}">
                <a16:creationId xmlns:a16="http://schemas.microsoft.com/office/drawing/2014/main" id="{6A773F38-E3D8-4FBD-BF0F-8EA715BDA17D}"/>
              </a:ext>
            </a:extLst>
          </p:cNvPr>
          <p:cNvSpPr/>
          <p:nvPr/>
        </p:nvSpPr>
        <p:spPr>
          <a:xfrm>
            <a:off x="10318805" y="5931329"/>
            <a:ext cx="1581596" cy="404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i="1" dirty="0">
                <a:solidFill>
                  <a:srgbClr val="0A4A03"/>
                </a:solidFill>
              </a:rPr>
              <a:t>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5F203AD-BE11-4AFE-AE16-BFCAFA9D7459}"/>
              </a:ext>
            </a:extLst>
          </p:cNvPr>
          <p:cNvSpPr/>
          <p:nvPr/>
        </p:nvSpPr>
        <p:spPr>
          <a:xfrm>
            <a:off x="4921540" y="3131955"/>
            <a:ext cx="7203815" cy="567890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2CB030-E4CF-4517-AEF3-8D21D495C677}"/>
              </a:ext>
            </a:extLst>
          </p:cNvPr>
          <p:cNvSpPr txBox="1"/>
          <p:nvPr/>
        </p:nvSpPr>
        <p:spPr>
          <a:xfrm>
            <a:off x="4749510" y="1539567"/>
            <a:ext cx="11854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Номер</a:t>
            </a:r>
            <a:endParaRPr lang="en-US" sz="2000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поля</a:t>
            </a:r>
          </a:p>
          <a:p>
            <a:pPr algn="ctr"/>
            <a:endParaRPr lang="ru-RU" sz="2000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Л-1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Л-3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РК-4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РК-5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78640D-3977-424B-B1F1-4C5562A7B732}"/>
              </a:ext>
            </a:extLst>
          </p:cNvPr>
          <p:cNvSpPr txBox="1"/>
          <p:nvPr/>
        </p:nvSpPr>
        <p:spPr>
          <a:xfrm>
            <a:off x="6101245" y="1539567"/>
            <a:ext cx="12013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Р2О5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мг/кг</a:t>
            </a:r>
            <a:endParaRPr lang="en-US" sz="2000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pPr algn="ctr"/>
            <a:endParaRPr lang="ru-RU" sz="2000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19,8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60,1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28,6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35,3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01048E-FB76-43BF-8466-05341743515A}"/>
              </a:ext>
            </a:extLst>
          </p:cNvPr>
          <p:cNvSpPr txBox="1"/>
          <p:nvPr/>
        </p:nvSpPr>
        <p:spPr>
          <a:xfrm>
            <a:off x="5798570" y="1549284"/>
            <a:ext cx="5468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рН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pPr algn="ctr"/>
            <a:endParaRPr lang="ru-RU" sz="2000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5,0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5,2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5,4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5,7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085944-5A6D-4CF2-914D-275A7A341C9E}"/>
              </a:ext>
            </a:extLst>
          </p:cNvPr>
          <p:cNvSpPr txBox="1"/>
          <p:nvPr/>
        </p:nvSpPr>
        <p:spPr>
          <a:xfrm>
            <a:off x="7032982" y="1529850"/>
            <a:ext cx="9025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krobat" panose="00000600000000000000" pitchFamily="2" charset="-52"/>
              </a:rPr>
              <a:t>K2O</a:t>
            </a:r>
            <a:endParaRPr lang="ru-RU" sz="2000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мг/кг</a:t>
            </a:r>
            <a:endParaRPr lang="en-US" sz="2000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pPr algn="ctr"/>
            <a:endParaRPr lang="ru-RU" sz="2000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krobat" panose="00000600000000000000" pitchFamily="2" charset="-52"/>
              </a:rPr>
              <a:t>205,5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krobat" panose="00000600000000000000" pitchFamily="2" charset="-52"/>
              </a:rPr>
              <a:t>187,6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krobat" panose="00000600000000000000" pitchFamily="2" charset="-52"/>
              </a:rPr>
              <a:t>122,6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krobat" panose="00000600000000000000" pitchFamily="2" charset="-52"/>
              </a:rPr>
              <a:t>136,2</a:t>
            </a:r>
            <a:endParaRPr lang="ru-RU" sz="2000" dirty="0">
              <a:solidFill>
                <a:schemeClr val="bg1"/>
              </a:solidFill>
              <a:latin typeface="Akrobat" panose="00000600000000000000" pitchFamily="2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E5D9C9-D81B-4AB1-B976-7B2E11DDDD1C}"/>
              </a:ext>
            </a:extLst>
          </p:cNvPr>
          <p:cNvSpPr txBox="1"/>
          <p:nvPr/>
        </p:nvSpPr>
        <p:spPr>
          <a:xfrm>
            <a:off x="7821295" y="1539567"/>
            <a:ext cx="8260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Гумус,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%</a:t>
            </a:r>
            <a:endParaRPr lang="en-US" sz="2000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pPr algn="ctr"/>
            <a:endParaRPr lang="ru-RU" sz="2000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krobat Black" panose="00000A00000000000000" pitchFamily="2" charset="-52"/>
              </a:rPr>
              <a:t>3,3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krobat Black" panose="00000A00000000000000" pitchFamily="2" charset="-52"/>
              </a:rPr>
              <a:t>2,7</a:t>
            </a:r>
            <a:endParaRPr lang="ru-RU" sz="2000" b="1" dirty="0">
              <a:solidFill>
                <a:schemeClr val="bg1"/>
              </a:solidFill>
              <a:latin typeface="Akrobat Black" panose="00000A00000000000000" pitchFamily="2" charset="-52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krobat Black" panose="00000A00000000000000" pitchFamily="2" charset="-52"/>
              </a:rPr>
              <a:t>1,4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krobat Black" panose="00000A00000000000000" pitchFamily="2" charset="-52"/>
              </a:rPr>
              <a:t>1,1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A2AAE2-38A7-4E88-A1DB-42B132879C97}"/>
              </a:ext>
            </a:extLst>
          </p:cNvPr>
          <p:cNvSpPr txBox="1"/>
          <p:nvPr/>
        </p:nvSpPr>
        <p:spPr>
          <a:xfrm>
            <a:off x="8488096" y="1547479"/>
            <a:ext cx="12013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Культура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 </a:t>
            </a:r>
            <a:endParaRPr lang="en-US" sz="2000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pPr algn="ctr"/>
            <a:endParaRPr lang="ru-RU" sz="2000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СОЯ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СОЯ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СОЯ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СОЯ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2943EA-247F-47EF-9C24-7B1A3E6868C4}"/>
              </a:ext>
            </a:extLst>
          </p:cNvPr>
          <p:cNvSpPr txBox="1"/>
          <p:nvPr/>
        </p:nvSpPr>
        <p:spPr>
          <a:xfrm>
            <a:off x="9477187" y="1529849"/>
            <a:ext cx="16009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Урожайность,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т/Га</a:t>
            </a:r>
            <a:endParaRPr lang="en-US" sz="2000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pPr algn="ctr"/>
            <a:endParaRPr lang="ru-RU" sz="2000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krobat Black" panose="00000A00000000000000" pitchFamily="2" charset="-52"/>
              </a:rPr>
              <a:t>1,8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krobat Black" panose="00000A00000000000000" pitchFamily="2" charset="-52"/>
              </a:rPr>
              <a:t>1,6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krobat Black" panose="00000A00000000000000" pitchFamily="2" charset="-52"/>
              </a:rPr>
              <a:t>2,7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krobat Black" panose="00000A00000000000000" pitchFamily="2" charset="-52"/>
              </a:rPr>
              <a:t>2,3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38047A-78F0-4FFA-BABA-C051C73D7F83}"/>
              </a:ext>
            </a:extLst>
          </p:cNvPr>
          <p:cNvSpPr txBox="1"/>
          <p:nvPr/>
        </p:nvSpPr>
        <p:spPr>
          <a:xfrm>
            <a:off x="10910598" y="1535229"/>
            <a:ext cx="109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Площадь </a:t>
            </a:r>
            <a:endParaRPr lang="en-US" sz="2000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поля,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Га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58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255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225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krobat" panose="00000600000000000000" pitchFamily="2" charset="-52"/>
              </a:rPr>
              <a:t>252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E1C6769-7BC5-4F14-BC38-7865F5862ED8}"/>
              </a:ext>
            </a:extLst>
          </p:cNvPr>
          <p:cNvSpPr/>
          <p:nvPr/>
        </p:nvSpPr>
        <p:spPr>
          <a:xfrm>
            <a:off x="5266889" y="4065021"/>
            <a:ext cx="222712" cy="2437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9D8755D-978F-40E7-97DE-242B67BBEA1B}"/>
              </a:ext>
            </a:extLst>
          </p:cNvPr>
          <p:cNvSpPr/>
          <p:nvPr/>
        </p:nvSpPr>
        <p:spPr>
          <a:xfrm>
            <a:off x="8707064" y="4059035"/>
            <a:ext cx="255556" cy="249750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91A22A-785D-4A29-8C85-8CD2A9218D12}"/>
              </a:ext>
            </a:extLst>
          </p:cNvPr>
          <p:cNvSpPr txBox="1"/>
          <p:nvPr/>
        </p:nvSpPr>
        <p:spPr>
          <a:xfrm>
            <a:off x="5500904" y="4057395"/>
            <a:ext cx="3175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92D050"/>
                </a:solidFill>
                <a:latin typeface="Akrobat" panose="00000600000000000000" pitchFamily="2" charset="-52"/>
              </a:rPr>
              <a:t>Посев без промежуточных </a:t>
            </a:r>
            <a:r>
              <a:rPr lang="ru-RU" sz="1200" dirty="0" err="1">
                <a:solidFill>
                  <a:srgbClr val="92D050"/>
                </a:solidFill>
                <a:latin typeface="Akrobat" panose="00000600000000000000" pitchFamily="2" charset="-52"/>
              </a:rPr>
              <a:t>сидеральных</a:t>
            </a:r>
            <a:r>
              <a:rPr lang="ru-RU" sz="1200" dirty="0">
                <a:solidFill>
                  <a:srgbClr val="92D050"/>
                </a:solidFill>
                <a:latin typeface="Akrobat" panose="00000600000000000000" pitchFamily="2" charset="-52"/>
              </a:rPr>
              <a:t> культур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976946-1DB2-4E9C-B856-99E9D541CA71}"/>
              </a:ext>
            </a:extLst>
          </p:cNvPr>
          <p:cNvSpPr txBox="1"/>
          <p:nvPr/>
        </p:nvSpPr>
        <p:spPr>
          <a:xfrm>
            <a:off x="8962921" y="4040825"/>
            <a:ext cx="3431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92D050"/>
                </a:solidFill>
                <a:latin typeface="Akrobat" panose="00000600000000000000" pitchFamily="2" charset="-52"/>
              </a:rPr>
              <a:t>Посев по промежуточным </a:t>
            </a:r>
            <a:r>
              <a:rPr lang="ru-RU" sz="1200" dirty="0" err="1">
                <a:solidFill>
                  <a:srgbClr val="92D050"/>
                </a:solidFill>
                <a:latin typeface="Akrobat" panose="00000600000000000000" pitchFamily="2" charset="-52"/>
              </a:rPr>
              <a:t>сидеральным</a:t>
            </a:r>
            <a:r>
              <a:rPr lang="ru-RU" sz="1200" dirty="0">
                <a:solidFill>
                  <a:srgbClr val="92D050"/>
                </a:solidFill>
                <a:latin typeface="Akrobat" panose="00000600000000000000" pitchFamily="2" charset="-52"/>
              </a:rPr>
              <a:t> культурам.</a:t>
            </a:r>
          </a:p>
        </p:txBody>
      </p:sp>
    </p:spTree>
    <p:extLst>
      <p:ext uri="{BB962C8B-B14F-4D97-AF65-F5344CB8AC3E}">
        <p14:creationId xmlns:p14="http://schemas.microsoft.com/office/powerpoint/2010/main" val="2227288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4C839F-24CF-4C20-AB04-0437C68F0BA1}"/>
              </a:ext>
            </a:extLst>
          </p:cNvPr>
          <p:cNvSpPr/>
          <p:nvPr/>
        </p:nvSpPr>
        <p:spPr>
          <a:xfrm flipV="1">
            <a:off x="0" y="0"/>
            <a:ext cx="12192000" cy="1295400"/>
          </a:xfrm>
          <a:prstGeom prst="rect">
            <a:avLst/>
          </a:prstGeom>
          <a:gradFill flip="none" rotWithShape="1">
            <a:gsLst>
              <a:gs pos="20000">
                <a:srgbClr val="00741C"/>
              </a:gs>
              <a:gs pos="100000">
                <a:srgbClr val="03453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F66C5ED3-71DA-4594-9625-8F03E632CBA0}"/>
              </a:ext>
            </a:extLst>
          </p:cNvPr>
          <p:cNvSpPr txBox="1">
            <a:spLocks/>
          </p:cNvSpPr>
          <p:nvPr/>
        </p:nvSpPr>
        <p:spPr>
          <a:xfrm>
            <a:off x="5210174" y="251256"/>
            <a:ext cx="6204275" cy="878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dirty="0">
                <a:solidFill>
                  <a:schemeClr val="bg1"/>
                </a:solidFill>
                <a:latin typeface="Akrobat Black" pitchFamily="2" charset="-52"/>
                <a:ea typeface="Roboto" pitchFamily="2" charset="0"/>
                <a:cs typeface="+mj-cs"/>
              </a:rPr>
              <a:t>Затраты на выращивание сои по технологии СИЛКОР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krobat" panose="00000600000000000000" pitchFamily="2" charset="-52"/>
              <a:ea typeface="Roboto" pitchFamily="2" charset="0"/>
              <a:cs typeface="+mj-cs"/>
            </a:endParaRPr>
          </a:p>
        </p:txBody>
      </p:sp>
      <p:sp>
        <p:nvSpPr>
          <p:cNvPr id="8" name="Полилиния 41">
            <a:extLst>
              <a:ext uri="{FF2B5EF4-FFF2-40B4-BE49-F238E27FC236}">
                <a16:creationId xmlns:a16="http://schemas.microsoft.com/office/drawing/2014/main" id="{E87C606D-A0DF-4399-863C-7FFCB24760E9}"/>
              </a:ext>
            </a:extLst>
          </p:cNvPr>
          <p:cNvSpPr/>
          <p:nvPr/>
        </p:nvSpPr>
        <p:spPr>
          <a:xfrm rot="5400000">
            <a:off x="-4765" y="1411288"/>
            <a:ext cx="6518276" cy="4089398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0">
            <a:gsLst>
              <a:gs pos="40000">
                <a:schemeClr val="bg1">
                  <a:alpha val="50000"/>
                </a:schemeClr>
              </a:gs>
              <a:gs pos="100000">
                <a:srgbClr val="CCFFCC">
                  <a:alpha val="44000"/>
                </a:srgbClr>
              </a:gs>
              <a:gs pos="100000">
                <a:srgbClr val="00741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Picture 5" descr="C:\Открытка с ДР Горитько\to slide3-1.png">
            <a:extLst>
              <a:ext uri="{FF2B5EF4-FFF2-40B4-BE49-F238E27FC236}">
                <a16:creationId xmlns:a16="http://schemas.microsoft.com/office/drawing/2014/main" id="{3B2F1064-6C21-4E56-9A88-A9A2356C8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5411"/>
          <a:stretch/>
        </p:blipFill>
        <p:spPr bwMode="auto">
          <a:xfrm>
            <a:off x="0" y="1"/>
            <a:ext cx="5162549" cy="6858000"/>
          </a:xfrm>
          <a:prstGeom prst="rect">
            <a:avLst/>
          </a:prstGeom>
          <a:noFill/>
        </p:spPr>
      </p:pic>
      <p:sp>
        <p:nvSpPr>
          <p:cNvPr id="10" name="Полилиния 27">
            <a:extLst>
              <a:ext uri="{FF2B5EF4-FFF2-40B4-BE49-F238E27FC236}">
                <a16:creationId xmlns:a16="http://schemas.microsoft.com/office/drawing/2014/main" id="{6B3C1810-5495-4EFE-9AAF-3571818A9562}"/>
              </a:ext>
            </a:extLst>
          </p:cNvPr>
          <p:cNvSpPr/>
          <p:nvPr/>
        </p:nvSpPr>
        <p:spPr>
          <a:xfrm rot="5400000">
            <a:off x="-1412879" y="869954"/>
            <a:ext cx="7181853" cy="5118097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олилиния 29">
            <a:extLst>
              <a:ext uri="{FF2B5EF4-FFF2-40B4-BE49-F238E27FC236}">
                <a16:creationId xmlns:a16="http://schemas.microsoft.com/office/drawing/2014/main" id="{B42378F2-ACBE-41D2-B01D-C95439714005}"/>
              </a:ext>
            </a:extLst>
          </p:cNvPr>
          <p:cNvSpPr/>
          <p:nvPr/>
        </p:nvSpPr>
        <p:spPr>
          <a:xfrm rot="5400000">
            <a:off x="-668342" y="1062036"/>
            <a:ext cx="6518276" cy="4749803"/>
          </a:xfrm>
          <a:custGeom>
            <a:avLst/>
            <a:gdLst>
              <a:gd name="connsiteX0" fmla="*/ 0 w 6858000"/>
              <a:gd name="connsiteY0" fmla="*/ 785815 h 785815"/>
              <a:gd name="connsiteX1" fmla="*/ 3429000 w 6858000"/>
              <a:gd name="connsiteY1" fmla="*/ 0 h 785815"/>
              <a:gd name="connsiteX2" fmla="*/ 6858000 w 6858000"/>
              <a:gd name="connsiteY2" fmla="*/ 785815 h 785815"/>
              <a:gd name="connsiteX3" fmla="*/ 0 w 6858000"/>
              <a:gd name="connsiteY3" fmla="*/ 785815 h 785815"/>
              <a:gd name="connsiteX0" fmla="*/ 4 w 6858004"/>
              <a:gd name="connsiteY0" fmla="*/ 785815 h 4316415"/>
              <a:gd name="connsiteX1" fmla="*/ 3429004 w 6858004"/>
              <a:gd name="connsiteY1" fmla="*/ 0 h 4316415"/>
              <a:gd name="connsiteX2" fmla="*/ 6858004 w 6858004"/>
              <a:gd name="connsiteY2" fmla="*/ 785815 h 4316415"/>
              <a:gd name="connsiteX3" fmla="*/ 0 w 6858004"/>
              <a:gd name="connsiteY3" fmla="*/ 4316415 h 4316415"/>
              <a:gd name="connsiteX4" fmla="*/ 4 w 6858004"/>
              <a:gd name="connsiteY4" fmla="*/ 785815 h 4316415"/>
              <a:gd name="connsiteX0" fmla="*/ 4 w 6858005"/>
              <a:gd name="connsiteY0" fmla="*/ 785815 h 4316415"/>
              <a:gd name="connsiteX1" fmla="*/ 3429004 w 6858005"/>
              <a:gd name="connsiteY1" fmla="*/ 0 h 4316415"/>
              <a:gd name="connsiteX2" fmla="*/ 6858004 w 6858005"/>
              <a:gd name="connsiteY2" fmla="*/ 785815 h 4316415"/>
              <a:gd name="connsiteX3" fmla="*/ 6858005 w 6858005"/>
              <a:gd name="connsiteY3" fmla="*/ 4252915 h 4316415"/>
              <a:gd name="connsiteX4" fmla="*/ 0 w 6858005"/>
              <a:gd name="connsiteY4" fmla="*/ 4316415 h 4316415"/>
              <a:gd name="connsiteX5" fmla="*/ 4 w 6858005"/>
              <a:gd name="connsiteY5" fmla="*/ 785815 h 4316415"/>
              <a:gd name="connsiteX0" fmla="*/ 4 w 6883405"/>
              <a:gd name="connsiteY0" fmla="*/ 785815 h 4316415"/>
              <a:gd name="connsiteX1" fmla="*/ 3429004 w 6883405"/>
              <a:gd name="connsiteY1" fmla="*/ 0 h 4316415"/>
              <a:gd name="connsiteX2" fmla="*/ 6858004 w 6883405"/>
              <a:gd name="connsiteY2" fmla="*/ 785815 h 4316415"/>
              <a:gd name="connsiteX3" fmla="*/ 6883405 w 6883405"/>
              <a:gd name="connsiteY3" fmla="*/ 4278315 h 4316415"/>
              <a:gd name="connsiteX4" fmla="*/ 0 w 6883405"/>
              <a:gd name="connsiteY4" fmla="*/ 4316415 h 4316415"/>
              <a:gd name="connsiteX5" fmla="*/ 4 w 6883405"/>
              <a:gd name="connsiteY5" fmla="*/ 785815 h 4316415"/>
              <a:gd name="connsiteX0" fmla="*/ 4 w 6870705"/>
              <a:gd name="connsiteY0" fmla="*/ 785815 h 4316415"/>
              <a:gd name="connsiteX1" fmla="*/ 3429004 w 6870705"/>
              <a:gd name="connsiteY1" fmla="*/ 0 h 4316415"/>
              <a:gd name="connsiteX2" fmla="*/ 6858004 w 6870705"/>
              <a:gd name="connsiteY2" fmla="*/ 785815 h 4316415"/>
              <a:gd name="connsiteX3" fmla="*/ 6870705 w 6870705"/>
              <a:gd name="connsiteY3" fmla="*/ 4303715 h 4316415"/>
              <a:gd name="connsiteX4" fmla="*/ 0 w 6870705"/>
              <a:gd name="connsiteY4" fmla="*/ 4316415 h 4316415"/>
              <a:gd name="connsiteX5" fmla="*/ 4 w 6870705"/>
              <a:gd name="connsiteY5" fmla="*/ 785815 h 43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0705" h="4316415">
                <a:moveTo>
                  <a:pt x="4" y="785815"/>
                </a:moveTo>
                <a:lnTo>
                  <a:pt x="3429004" y="0"/>
                </a:lnTo>
                <a:lnTo>
                  <a:pt x="6858004" y="785815"/>
                </a:lnTo>
                <a:cubicBezTo>
                  <a:pt x="6858004" y="1941515"/>
                  <a:pt x="6870705" y="3148015"/>
                  <a:pt x="6870705" y="4303715"/>
                </a:cubicBezTo>
                <a:lnTo>
                  <a:pt x="0" y="4316415"/>
                </a:lnTo>
                <a:cubicBezTo>
                  <a:pt x="1" y="3139548"/>
                  <a:pt x="3" y="1962682"/>
                  <a:pt x="4" y="785815"/>
                </a:cubicBezTo>
                <a:close/>
              </a:path>
            </a:pathLst>
          </a:custGeom>
          <a:gradFill flip="none" rotWithShape="0">
            <a:gsLst>
              <a:gs pos="40000">
                <a:srgbClr val="00741C">
                  <a:alpha val="69000"/>
                </a:srgbClr>
              </a:gs>
              <a:gs pos="100000">
                <a:srgbClr val="03453E">
                  <a:alpha val="81000"/>
                </a:srgbClr>
              </a:gs>
              <a:gs pos="100000">
                <a:srgbClr val="00741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Line 28">
            <a:extLst>
              <a:ext uri="{FF2B5EF4-FFF2-40B4-BE49-F238E27FC236}">
                <a16:creationId xmlns:a16="http://schemas.microsoft.com/office/drawing/2014/main" id="{AD093A52-8F22-47CA-B526-48B13F5835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5471" y="5196159"/>
            <a:ext cx="2047106" cy="9702"/>
          </a:xfrm>
          <a:prstGeom prst="line">
            <a:avLst/>
          </a:prstGeom>
          <a:noFill/>
          <a:ln w="11113" cap="flat">
            <a:solidFill>
              <a:srgbClr val="D9D9D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Rectangle 32">
            <a:extLst>
              <a:ext uri="{FF2B5EF4-FFF2-40B4-BE49-F238E27FC236}">
                <a16:creationId xmlns:a16="http://schemas.microsoft.com/office/drawing/2014/main" id="{58A71A9D-BB0F-4DC3-9AC7-227B3482B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7773" y="4785587"/>
            <a:ext cx="906463" cy="410572"/>
          </a:xfrm>
          <a:prstGeom prst="rect">
            <a:avLst/>
          </a:prstGeom>
          <a:solidFill>
            <a:srgbClr val="D348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Rectangle 35">
            <a:extLst>
              <a:ext uri="{FF2B5EF4-FFF2-40B4-BE49-F238E27FC236}">
                <a16:creationId xmlns:a16="http://schemas.microsoft.com/office/drawing/2014/main" id="{B79CD96E-D2D2-4612-AAE8-436B9678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1817" y="4015076"/>
            <a:ext cx="906463" cy="4709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Rectangle 36">
            <a:extLst>
              <a:ext uri="{FF2B5EF4-FFF2-40B4-BE49-F238E27FC236}">
                <a16:creationId xmlns:a16="http://schemas.microsoft.com/office/drawing/2014/main" id="{F6B7DA1E-6888-4ED3-B70E-49101B412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7520" y="4484181"/>
            <a:ext cx="906463" cy="300274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Rectangle 37">
            <a:extLst>
              <a:ext uri="{FF2B5EF4-FFF2-40B4-BE49-F238E27FC236}">
                <a16:creationId xmlns:a16="http://schemas.microsoft.com/office/drawing/2014/main" id="{EB30D925-5856-4348-9581-177311ED6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2291" y="3557049"/>
            <a:ext cx="906463" cy="458618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Rectangle 42">
            <a:extLst>
              <a:ext uri="{FF2B5EF4-FFF2-40B4-BE49-F238E27FC236}">
                <a16:creationId xmlns:a16="http://schemas.microsoft.com/office/drawing/2014/main" id="{35534DFB-67BE-4797-947A-48E715D28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0310" y="2972507"/>
            <a:ext cx="35266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300" dirty="0">
                <a:solidFill>
                  <a:srgbClr val="FEFEFE"/>
                </a:solidFill>
                <a:latin typeface="Akrobat Black" panose="00000A00000000000000" pitchFamily="2" charset="-52"/>
              </a:rPr>
              <a:t>2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FEFEFE"/>
                </a:solidFill>
                <a:effectLst/>
                <a:latin typeface="Akrobat Black" panose="00000A00000000000000" pitchFamily="2" charset="-52"/>
              </a:rPr>
              <a:t> 000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43">
            <a:extLst>
              <a:ext uri="{FF2B5EF4-FFF2-40B4-BE49-F238E27FC236}">
                <a16:creationId xmlns:a16="http://schemas.microsoft.com/office/drawing/2014/main" id="{EE907ED7-7437-47C4-8220-42AA95A62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854" y="4877742"/>
            <a:ext cx="35586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FEFEFE"/>
                </a:solidFill>
                <a:effectLst/>
                <a:latin typeface="Akrobat Black" panose="00000A00000000000000" pitchFamily="2" charset="-52"/>
              </a:rPr>
              <a:t>6 000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45">
            <a:extLst>
              <a:ext uri="{FF2B5EF4-FFF2-40B4-BE49-F238E27FC236}">
                <a16:creationId xmlns:a16="http://schemas.microsoft.com/office/drawing/2014/main" id="{555C53C5-184D-4DD5-B0A5-0E3A2190B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685" y="4838423"/>
            <a:ext cx="37991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krobat Black" panose="00000A00000000000000" pitchFamily="2" charset="-52"/>
              </a:rPr>
              <a:t>10 000</a:t>
            </a:r>
          </a:p>
        </p:txBody>
      </p:sp>
      <p:sp>
        <p:nvSpPr>
          <p:cNvPr id="25" name="Rectangle 48">
            <a:extLst>
              <a:ext uri="{FF2B5EF4-FFF2-40B4-BE49-F238E27FC236}">
                <a16:creationId xmlns:a16="http://schemas.microsoft.com/office/drawing/2014/main" id="{338F4651-97ED-4D38-A0FC-3CB7B8220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1091" y="4170618"/>
            <a:ext cx="35586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FEFEFE"/>
                </a:solidFill>
                <a:effectLst/>
                <a:latin typeface="Akrobat Black" panose="00000A00000000000000" pitchFamily="2" charset="-52"/>
              </a:rPr>
              <a:t>5 000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49">
            <a:extLst>
              <a:ext uri="{FF2B5EF4-FFF2-40B4-BE49-F238E27FC236}">
                <a16:creationId xmlns:a16="http://schemas.microsoft.com/office/drawing/2014/main" id="{5AB82BB1-872D-4F4F-BB88-6502CC2C0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0021" y="4065123"/>
            <a:ext cx="35586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FEFEFE"/>
                </a:solidFill>
                <a:effectLst/>
                <a:latin typeface="Akrobat Black" panose="00000A00000000000000" pitchFamily="2" charset="-52"/>
              </a:rPr>
              <a:t>4 500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50">
            <a:extLst>
              <a:ext uri="{FF2B5EF4-FFF2-40B4-BE49-F238E27FC236}">
                <a16:creationId xmlns:a16="http://schemas.microsoft.com/office/drawing/2014/main" id="{09D97CCC-B1E6-495A-9673-541D1FB1C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0709" y="4548432"/>
            <a:ext cx="34624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FEFEFE"/>
                </a:solidFill>
                <a:effectLst/>
                <a:latin typeface="Akrobat Black" panose="00000A00000000000000" pitchFamily="2" charset="-52"/>
              </a:rPr>
              <a:t>3 </a:t>
            </a:r>
            <a:r>
              <a:rPr lang="ru-RU" altLang="ru-RU" sz="1300" dirty="0">
                <a:solidFill>
                  <a:srgbClr val="FEFEFE"/>
                </a:solidFill>
                <a:latin typeface="Akrobat Black" panose="00000A00000000000000" pitchFamily="2" charset="-52"/>
              </a:rPr>
              <a:t>5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FEFEFE"/>
                </a:solidFill>
                <a:effectLst/>
                <a:latin typeface="Akrobat Black" panose="00000A00000000000000" pitchFamily="2" charset="-52"/>
              </a:rPr>
              <a:t>00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52">
            <a:extLst>
              <a:ext uri="{FF2B5EF4-FFF2-40B4-BE49-F238E27FC236}">
                <a16:creationId xmlns:a16="http://schemas.microsoft.com/office/drawing/2014/main" id="{0092E025-BCD6-43B5-B1D9-DB82D137F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1091" y="3710776"/>
            <a:ext cx="35586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FEFEFE"/>
                </a:solidFill>
                <a:effectLst/>
                <a:latin typeface="Akrobat Black" panose="00000A00000000000000" pitchFamily="2" charset="-52"/>
              </a:rPr>
              <a:t>5 000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54">
            <a:extLst>
              <a:ext uri="{FF2B5EF4-FFF2-40B4-BE49-F238E27FC236}">
                <a16:creationId xmlns:a16="http://schemas.microsoft.com/office/drawing/2014/main" id="{F1809FFD-C36C-4BC2-B097-861FCA36B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685" y="3498613"/>
            <a:ext cx="35586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FEFEFE"/>
                </a:solidFill>
                <a:effectLst/>
                <a:latin typeface="Akrobat Black" panose="00000A00000000000000" pitchFamily="2" charset="-52"/>
              </a:rPr>
              <a:t>9 000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63">
            <a:extLst>
              <a:ext uri="{FF2B5EF4-FFF2-40B4-BE49-F238E27FC236}">
                <a16:creationId xmlns:a16="http://schemas.microsoft.com/office/drawing/2014/main" id="{4652FCD0-8560-4621-8F37-3DFBD061B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0635" y="5288469"/>
            <a:ext cx="927100" cy="20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741C"/>
                </a:solidFill>
                <a:effectLst/>
                <a:latin typeface="Akrobat Black" panose="00000A00000000000000" pitchFamily="2" charset="-52"/>
              </a:rPr>
              <a:t>ТЕХНОЛОГИЯ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64">
            <a:extLst>
              <a:ext uri="{FF2B5EF4-FFF2-40B4-BE49-F238E27FC236}">
                <a16:creationId xmlns:a16="http://schemas.microsoft.com/office/drawing/2014/main" id="{42425226-7A65-4EF1-8CCB-AA0F2972E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035" y="5453800"/>
            <a:ext cx="342900" cy="20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741C"/>
                </a:solidFill>
                <a:effectLst/>
                <a:latin typeface="Akrobat Black" panose="00000A00000000000000" pitchFamily="2" charset="-52"/>
              </a:rPr>
              <a:t>ОПР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A08FBB9-787E-4F4C-AA77-B61647ED7CB7}"/>
              </a:ext>
            </a:extLst>
          </p:cNvPr>
          <p:cNvGrpSpPr/>
          <p:nvPr/>
        </p:nvGrpSpPr>
        <p:grpSpPr>
          <a:xfrm>
            <a:off x="6675854" y="2700186"/>
            <a:ext cx="1563826" cy="569225"/>
            <a:chOff x="6144294" y="5706712"/>
            <a:chExt cx="1563826" cy="569225"/>
          </a:xfrm>
        </p:grpSpPr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B93B9DFF-2C43-4105-AF49-BEA7D880B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4294" y="5706712"/>
              <a:ext cx="15638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0" i="0" u="none" strike="noStrike" cap="none" normalizeH="0" baseline="0" dirty="0">
                  <a:ln>
                    <a:noFill/>
                  </a:ln>
                  <a:solidFill>
                    <a:srgbClr val="00741C"/>
                  </a:solidFill>
                  <a:effectLst/>
                  <a:latin typeface="Akrobat Black" panose="00000A00000000000000" pitchFamily="2" charset="-52"/>
                </a:rPr>
                <a:t>19 500</a:t>
              </a:r>
              <a:endPara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63">
              <a:extLst>
                <a:ext uri="{FF2B5EF4-FFF2-40B4-BE49-F238E27FC236}">
                  <a16:creationId xmlns:a16="http://schemas.microsoft.com/office/drawing/2014/main" id="{070AE845-AC8F-45F0-80FC-B745C5A28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3389" y="6060493"/>
              <a:ext cx="51777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1400" dirty="0">
                  <a:solidFill>
                    <a:srgbClr val="00741C"/>
                  </a:solidFill>
                  <a:latin typeface="Akrobat Black" panose="00000A00000000000000" pitchFamily="2" charset="-52"/>
                </a:rPr>
                <a:t>Р</a:t>
              </a:r>
              <a:r>
                <a:rPr kumimoji="0" lang="ru-RU" altLang="ru-RU" sz="1400" b="0" i="0" u="none" strike="noStrike" cap="none" normalizeH="0" baseline="0" dirty="0">
                  <a:ln>
                    <a:noFill/>
                  </a:ln>
                  <a:solidFill>
                    <a:srgbClr val="00741C"/>
                  </a:solidFill>
                  <a:effectLst/>
                  <a:latin typeface="Akrobat Black" panose="00000A00000000000000" pitchFamily="2" charset="-52"/>
                </a:rPr>
                <a:t>УБ</a:t>
              </a:r>
              <a:r>
                <a:rPr kumimoji="0" lang="en-US" altLang="ru-RU" sz="1400" b="0" i="0" u="none" strike="noStrike" cap="none" normalizeH="0" baseline="0" dirty="0">
                  <a:ln>
                    <a:noFill/>
                  </a:ln>
                  <a:solidFill>
                    <a:srgbClr val="00741C"/>
                  </a:solidFill>
                  <a:effectLst/>
                  <a:latin typeface="Akrobat Black" panose="00000A00000000000000" pitchFamily="2" charset="-52"/>
                </a:rPr>
                <a:t>/</a:t>
              </a:r>
              <a:r>
                <a:rPr kumimoji="0" lang="ru-RU" altLang="ru-RU" sz="1400" b="0" i="0" u="none" strike="noStrike" cap="none" normalizeH="0" baseline="0" dirty="0">
                  <a:ln>
                    <a:noFill/>
                  </a:ln>
                  <a:solidFill>
                    <a:srgbClr val="00741C"/>
                  </a:solidFill>
                  <a:effectLst/>
                  <a:latin typeface="Akrobat Black" panose="00000A00000000000000" pitchFamily="2" charset="-52"/>
                </a:rPr>
                <a:t>ГА</a:t>
              </a:r>
              <a:endPara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F9B532F9-D3FA-40D7-B0A8-6516A5EE8FD4}"/>
              </a:ext>
            </a:extLst>
          </p:cNvPr>
          <p:cNvSpPr/>
          <p:nvPr/>
        </p:nvSpPr>
        <p:spPr>
          <a:xfrm>
            <a:off x="6096587" y="2792357"/>
            <a:ext cx="697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41C"/>
                </a:solidFill>
                <a:latin typeface="Akrobat Black" panose="00000A00000000000000" pitchFamily="2" charset="-52"/>
              </a:rPr>
              <a:t>ИТОГО</a:t>
            </a:r>
            <a:r>
              <a:rPr lang="ru-RU" b="1" dirty="0">
                <a:solidFill>
                  <a:srgbClr val="00741C"/>
                </a:solidFill>
                <a:latin typeface="Akrobat Black" panose="00000A00000000000000" pitchFamily="2" charset="-52"/>
              </a:rPr>
              <a:t>:</a:t>
            </a:r>
          </a:p>
        </p:txBody>
      </p:sp>
      <p:sp>
        <p:nvSpPr>
          <p:cNvPr id="39" name="Rectangle 67">
            <a:extLst>
              <a:ext uri="{FF2B5EF4-FFF2-40B4-BE49-F238E27FC236}">
                <a16:creationId xmlns:a16="http://schemas.microsoft.com/office/drawing/2014/main" id="{4473EEAB-E49C-45DB-9FCC-E7957BB05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909" y="4127995"/>
            <a:ext cx="16943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krobat" panose="00000600000000000000" pitchFamily="2" charset="-52"/>
              </a:rPr>
              <a:t>Минеральные удобрения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80">
            <a:extLst>
              <a:ext uri="{FF2B5EF4-FFF2-40B4-BE49-F238E27FC236}">
                <a16:creationId xmlns:a16="http://schemas.microsoft.com/office/drawing/2014/main" id="{8B562B62-571B-41B1-9857-A08DFA386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909" y="3499741"/>
            <a:ext cx="61144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krobat" panose="00000600000000000000" pitchFamily="2" charset="-52"/>
              </a:rPr>
              <a:t>СЗР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86">
            <a:extLst>
              <a:ext uri="{FF2B5EF4-FFF2-40B4-BE49-F238E27FC236}">
                <a16:creationId xmlns:a16="http://schemas.microsoft.com/office/drawing/2014/main" id="{8F24E8B8-57EE-4369-998C-59E1B1D65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909" y="4756248"/>
            <a:ext cx="50334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Akrobat" panose="00000600000000000000" pitchFamily="2" charset="-52"/>
              </a:rPr>
              <a:t>Семена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AC8E1506-9EB5-4F9E-ABFA-A9640A39196C}"/>
              </a:ext>
            </a:extLst>
          </p:cNvPr>
          <p:cNvSpPr>
            <a:spLocks/>
          </p:cNvSpPr>
          <p:nvPr/>
        </p:nvSpPr>
        <p:spPr bwMode="auto">
          <a:xfrm>
            <a:off x="8999549" y="4086063"/>
            <a:ext cx="382851" cy="299308"/>
          </a:xfrm>
          <a:custGeom>
            <a:avLst/>
            <a:gdLst>
              <a:gd name="T0" fmla="*/ 265 w 5672"/>
              <a:gd name="T1" fmla="*/ 3862 h 4439"/>
              <a:gd name="T2" fmla="*/ 1432 w 5672"/>
              <a:gd name="T3" fmla="*/ 1152 h 4439"/>
              <a:gd name="T4" fmla="*/ 5672 w 5672"/>
              <a:gd name="T5" fmla="*/ 432 h 4439"/>
              <a:gd name="T6" fmla="*/ 3558 w 5672"/>
              <a:gd name="T7" fmla="*/ 3454 h 4439"/>
              <a:gd name="T8" fmla="*/ 592 w 5672"/>
              <a:gd name="T9" fmla="*/ 4277 h 4439"/>
              <a:gd name="T10" fmla="*/ 1024 w 5672"/>
              <a:gd name="T11" fmla="*/ 2963 h 4439"/>
              <a:gd name="T12" fmla="*/ 1870 w 5672"/>
              <a:gd name="T13" fmla="*/ 1988 h 4439"/>
              <a:gd name="T14" fmla="*/ 3749 w 5672"/>
              <a:gd name="T15" fmla="*/ 1102 h 4439"/>
              <a:gd name="T16" fmla="*/ 2717 w 5672"/>
              <a:gd name="T17" fmla="*/ 1278 h 4439"/>
              <a:gd name="T18" fmla="*/ 1853 w 5672"/>
              <a:gd name="T19" fmla="*/ 1693 h 4439"/>
              <a:gd name="T20" fmla="*/ 1191 w 5672"/>
              <a:gd name="T21" fmla="*/ 2284 h 4439"/>
              <a:gd name="T22" fmla="*/ 706 w 5672"/>
              <a:gd name="T23" fmla="*/ 2945 h 4439"/>
              <a:gd name="T24" fmla="*/ 265 w 5672"/>
              <a:gd name="T25" fmla="*/ 3862 h 4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72" h="4439">
                <a:moveTo>
                  <a:pt x="265" y="3862"/>
                </a:moveTo>
                <a:cubicBezTo>
                  <a:pt x="0" y="2592"/>
                  <a:pt x="373" y="1876"/>
                  <a:pt x="1432" y="1152"/>
                </a:cubicBezTo>
                <a:cubicBezTo>
                  <a:pt x="2606" y="349"/>
                  <a:pt x="4063" y="0"/>
                  <a:pt x="5672" y="432"/>
                </a:cubicBezTo>
                <a:cubicBezTo>
                  <a:pt x="5275" y="1556"/>
                  <a:pt x="4577" y="2743"/>
                  <a:pt x="3558" y="3454"/>
                </a:cubicBezTo>
                <a:cubicBezTo>
                  <a:pt x="2878" y="3929"/>
                  <a:pt x="1937" y="4439"/>
                  <a:pt x="592" y="4277"/>
                </a:cubicBezTo>
                <a:cubicBezTo>
                  <a:pt x="652" y="3795"/>
                  <a:pt x="800" y="3366"/>
                  <a:pt x="1024" y="2963"/>
                </a:cubicBezTo>
                <a:cubicBezTo>
                  <a:pt x="1235" y="2581"/>
                  <a:pt x="1510" y="2234"/>
                  <a:pt x="1870" y="1988"/>
                </a:cubicBezTo>
                <a:cubicBezTo>
                  <a:pt x="2440" y="1600"/>
                  <a:pt x="3021" y="1372"/>
                  <a:pt x="3749" y="1102"/>
                </a:cubicBezTo>
                <a:cubicBezTo>
                  <a:pt x="3383" y="1117"/>
                  <a:pt x="3050" y="1174"/>
                  <a:pt x="2717" y="1278"/>
                </a:cubicBezTo>
                <a:cubicBezTo>
                  <a:pt x="2412" y="1373"/>
                  <a:pt x="2119" y="1517"/>
                  <a:pt x="1853" y="1693"/>
                </a:cubicBezTo>
                <a:cubicBezTo>
                  <a:pt x="1606" y="1855"/>
                  <a:pt x="1391" y="2066"/>
                  <a:pt x="1191" y="2284"/>
                </a:cubicBezTo>
                <a:cubicBezTo>
                  <a:pt x="1007" y="2485"/>
                  <a:pt x="844" y="2709"/>
                  <a:pt x="706" y="2945"/>
                </a:cubicBezTo>
                <a:cubicBezTo>
                  <a:pt x="535" y="3238"/>
                  <a:pt x="412" y="3557"/>
                  <a:pt x="265" y="3862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000" dirty="0"/>
          </a:p>
        </p:txBody>
      </p:sp>
      <p:sp>
        <p:nvSpPr>
          <p:cNvPr id="51" name="Freeform 5">
            <a:extLst>
              <a:ext uri="{FF2B5EF4-FFF2-40B4-BE49-F238E27FC236}">
                <a16:creationId xmlns:a16="http://schemas.microsoft.com/office/drawing/2014/main" id="{EBC9A320-A52A-43BC-9DFE-B1FA3ACEB9AB}"/>
              </a:ext>
            </a:extLst>
          </p:cNvPr>
          <p:cNvSpPr>
            <a:spLocks/>
          </p:cNvSpPr>
          <p:nvPr/>
        </p:nvSpPr>
        <p:spPr bwMode="auto">
          <a:xfrm>
            <a:off x="9019550" y="2829555"/>
            <a:ext cx="382851" cy="299308"/>
          </a:xfrm>
          <a:custGeom>
            <a:avLst/>
            <a:gdLst>
              <a:gd name="T0" fmla="*/ 265 w 5672"/>
              <a:gd name="T1" fmla="*/ 3862 h 4439"/>
              <a:gd name="T2" fmla="*/ 1432 w 5672"/>
              <a:gd name="T3" fmla="*/ 1152 h 4439"/>
              <a:gd name="T4" fmla="*/ 5672 w 5672"/>
              <a:gd name="T5" fmla="*/ 432 h 4439"/>
              <a:gd name="T6" fmla="*/ 3558 w 5672"/>
              <a:gd name="T7" fmla="*/ 3454 h 4439"/>
              <a:gd name="T8" fmla="*/ 592 w 5672"/>
              <a:gd name="T9" fmla="*/ 4277 h 4439"/>
              <a:gd name="T10" fmla="*/ 1024 w 5672"/>
              <a:gd name="T11" fmla="*/ 2963 h 4439"/>
              <a:gd name="T12" fmla="*/ 1870 w 5672"/>
              <a:gd name="T13" fmla="*/ 1988 h 4439"/>
              <a:gd name="T14" fmla="*/ 3749 w 5672"/>
              <a:gd name="T15" fmla="*/ 1102 h 4439"/>
              <a:gd name="T16" fmla="*/ 2717 w 5672"/>
              <a:gd name="T17" fmla="*/ 1278 h 4439"/>
              <a:gd name="T18" fmla="*/ 1853 w 5672"/>
              <a:gd name="T19" fmla="*/ 1693 h 4439"/>
              <a:gd name="T20" fmla="*/ 1191 w 5672"/>
              <a:gd name="T21" fmla="*/ 2284 h 4439"/>
              <a:gd name="T22" fmla="*/ 706 w 5672"/>
              <a:gd name="T23" fmla="*/ 2945 h 4439"/>
              <a:gd name="T24" fmla="*/ 265 w 5672"/>
              <a:gd name="T25" fmla="*/ 3862 h 4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72" h="4439">
                <a:moveTo>
                  <a:pt x="265" y="3862"/>
                </a:moveTo>
                <a:cubicBezTo>
                  <a:pt x="0" y="2592"/>
                  <a:pt x="373" y="1876"/>
                  <a:pt x="1432" y="1152"/>
                </a:cubicBezTo>
                <a:cubicBezTo>
                  <a:pt x="2606" y="349"/>
                  <a:pt x="4063" y="0"/>
                  <a:pt x="5672" y="432"/>
                </a:cubicBezTo>
                <a:cubicBezTo>
                  <a:pt x="5275" y="1556"/>
                  <a:pt x="4577" y="2743"/>
                  <a:pt x="3558" y="3454"/>
                </a:cubicBezTo>
                <a:cubicBezTo>
                  <a:pt x="2878" y="3929"/>
                  <a:pt x="1937" y="4439"/>
                  <a:pt x="592" y="4277"/>
                </a:cubicBezTo>
                <a:cubicBezTo>
                  <a:pt x="652" y="3795"/>
                  <a:pt x="800" y="3366"/>
                  <a:pt x="1024" y="2963"/>
                </a:cubicBezTo>
                <a:cubicBezTo>
                  <a:pt x="1235" y="2581"/>
                  <a:pt x="1510" y="2234"/>
                  <a:pt x="1870" y="1988"/>
                </a:cubicBezTo>
                <a:cubicBezTo>
                  <a:pt x="2440" y="1600"/>
                  <a:pt x="3021" y="1372"/>
                  <a:pt x="3749" y="1102"/>
                </a:cubicBezTo>
                <a:cubicBezTo>
                  <a:pt x="3383" y="1117"/>
                  <a:pt x="3050" y="1174"/>
                  <a:pt x="2717" y="1278"/>
                </a:cubicBezTo>
                <a:cubicBezTo>
                  <a:pt x="2412" y="1373"/>
                  <a:pt x="2119" y="1517"/>
                  <a:pt x="1853" y="1693"/>
                </a:cubicBezTo>
                <a:cubicBezTo>
                  <a:pt x="1606" y="1855"/>
                  <a:pt x="1391" y="2066"/>
                  <a:pt x="1191" y="2284"/>
                </a:cubicBezTo>
                <a:cubicBezTo>
                  <a:pt x="1007" y="2485"/>
                  <a:pt x="844" y="2709"/>
                  <a:pt x="706" y="2945"/>
                </a:cubicBezTo>
                <a:cubicBezTo>
                  <a:pt x="535" y="3238"/>
                  <a:pt x="412" y="3557"/>
                  <a:pt x="265" y="3862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000" dirty="0"/>
          </a:p>
        </p:txBody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id="{58C80281-CB29-4714-BF6D-BEE298DCA808}"/>
              </a:ext>
            </a:extLst>
          </p:cNvPr>
          <p:cNvSpPr>
            <a:spLocks/>
          </p:cNvSpPr>
          <p:nvPr/>
        </p:nvSpPr>
        <p:spPr bwMode="auto">
          <a:xfrm>
            <a:off x="9039348" y="3457809"/>
            <a:ext cx="382851" cy="299308"/>
          </a:xfrm>
          <a:custGeom>
            <a:avLst/>
            <a:gdLst>
              <a:gd name="T0" fmla="*/ 265 w 5672"/>
              <a:gd name="T1" fmla="*/ 3862 h 4439"/>
              <a:gd name="T2" fmla="*/ 1432 w 5672"/>
              <a:gd name="T3" fmla="*/ 1152 h 4439"/>
              <a:gd name="T4" fmla="*/ 5672 w 5672"/>
              <a:gd name="T5" fmla="*/ 432 h 4439"/>
              <a:gd name="T6" fmla="*/ 3558 w 5672"/>
              <a:gd name="T7" fmla="*/ 3454 h 4439"/>
              <a:gd name="T8" fmla="*/ 592 w 5672"/>
              <a:gd name="T9" fmla="*/ 4277 h 4439"/>
              <a:gd name="T10" fmla="*/ 1024 w 5672"/>
              <a:gd name="T11" fmla="*/ 2963 h 4439"/>
              <a:gd name="T12" fmla="*/ 1870 w 5672"/>
              <a:gd name="T13" fmla="*/ 1988 h 4439"/>
              <a:gd name="T14" fmla="*/ 3749 w 5672"/>
              <a:gd name="T15" fmla="*/ 1102 h 4439"/>
              <a:gd name="T16" fmla="*/ 2717 w 5672"/>
              <a:gd name="T17" fmla="*/ 1278 h 4439"/>
              <a:gd name="T18" fmla="*/ 1853 w 5672"/>
              <a:gd name="T19" fmla="*/ 1693 h 4439"/>
              <a:gd name="T20" fmla="*/ 1191 w 5672"/>
              <a:gd name="T21" fmla="*/ 2284 h 4439"/>
              <a:gd name="T22" fmla="*/ 706 w 5672"/>
              <a:gd name="T23" fmla="*/ 2945 h 4439"/>
              <a:gd name="T24" fmla="*/ 265 w 5672"/>
              <a:gd name="T25" fmla="*/ 3862 h 4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72" h="4439">
                <a:moveTo>
                  <a:pt x="265" y="3862"/>
                </a:moveTo>
                <a:cubicBezTo>
                  <a:pt x="0" y="2592"/>
                  <a:pt x="373" y="1876"/>
                  <a:pt x="1432" y="1152"/>
                </a:cubicBezTo>
                <a:cubicBezTo>
                  <a:pt x="2606" y="349"/>
                  <a:pt x="4063" y="0"/>
                  <a:pt x="5672" y="432"/>
                </a:cubicBezTo>
                <a:cubicBezTo>
                  <a:pt x="5275" y="1556"/>
                  <a:pt x="4577" y="2743"/>
                  <a:pt x="3558" y="3454"/>
                </a:cubicBezTo>
                <a:cubicBezTo>
                  <a:pt x="2878" y="3929"/>
                  <a:pt x="1937" y="4439"/>
                  <a:pt x="592" y="4277"/>
                </a:cubicBezTo>
                <a:cubicBezTo>
                  <a:pt x="652" y="3795"/>
                  <a:pt x="800" y="3366"/>
                  <a:pt x="1024" y="2963"/>
                </a:cubicBezTo>
                <a:cubicBezTo>
                  <a:pt x="1235" y="2581"/>
                  <a:pt x="1510" y="2234"/>
                  <a:pt x="1870" y="1988"/>
                </a:cubicBezTo>
                <a:cubicBezTo>
                  <a:pt x="2440" y="1600"/>
                  <a:pt x="3021" y="1372"/>
                  <a:pt x="3749" y="1102"/>
                </a:cubicBezTo>
                <a:cubicBezTo>
                  <a:pt x="3383" y="1117"/>
                  <a:pt x="3050" y="1174"/>
                  <a:pt x="2717" y="1278"/>
                </a:cubicBezTo>
                <a:cubicBezTo>
                  <a:pt x="2412" y="1373"/>
                  <a:pt x="2119" y="1517"/>
                  <a:pt x="1853" y="1693"/>
                </a:cubicBezTo>
                <a:cubicBezTo>
                  <a:pt x="1606" y="1855"/>
                  <a:pt x="1391" y="2066"/>
                  <a:pt x="1191" y="2284"/>
                </a:cubicBezTo>
                <a:cubicBezTo>
                  <a:pt x="1007" y="2485"/>
                  <a:pt x="844" y="2709"/>
                  <a:pt x="706" y="2945"/>
                </a:cubicBezTo>
                <a:cubicBezTo>
                  <a:pt x="535" y="3238"/>
                  <a:pt x="412" y="3557"/>
                  <a:pt x="265" y="386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000" dirty="0"/>
          </a:p>
        </p:txBody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id="{4438645A-58C4-4419-B148-381FC7B590AE}"/>
              </a:ext>
            </a:extLst>
          </p:cNvPr>
          <p:cNvSpPr>
            <a:spLocks/>
          </p:cNvSpPr>
          <p:nvPr/>
        </p:nvSpPr>
        <p:spPr bwMode="auto">
          <a:xfrm>
            <a:off x="8977560" y="4714316"/>
            <a:ext cx="382851" cy="299308"/>
          </a:xfrm>
          <a:custGeom>
            <a:avLst/>
            <a:gdLst>
              <a:gd name="T0" fmla="*/ 265 w 5672"/>
              <a:gd name="T1" fmla="*/ 3862 h 4439"/>
              <a:gd name="T2" fmla="*/ 1432 w 5672"/>
              <a:gd name="T3" fmla="*/ 1152 h 4439"/>
              <a:gd name="T4" fmla="*/ 5672 w 5672"/>
              <a:gd name="T5" fmla="*/ 432 h 4439"/>
              <a:gd name="T6" fmla="*/ 3558 w 5672"/>
              <a:gd name="T7" fmla="*/ 3454 h 4439"/>
              <a:gd name="T8" fmla="*/ 592 w 5672"/>
              <a:gd name="T9" fmla="*/ 4277 h 4439"/>
              <a:gd name="T10" fmla="*/ 1024 w 5672"/>
              <a:gd name="T11" fmla="*/ 2963 h 4439"/>
              <a:gd name="T12" fmla="*/ 1870 w 5672"/>
              <a:gd name="T13" fmla="*/ 1988 h 4439"/>
              <a:gd name="T14" fmla="*/ 3749 w 5672"/>
              <a:gd name="T15" fmla="*/ 1102 h 4439"/>
              <a:gd name="T16" fmla="*/ 2717 w 5672"/>
              <a:gd name="T17" fmla="*/ 1278 h 4439"/>
              <a:gd name="T18" fmla="*/ 1853 w 5672"/>
              <a:gd name="T19" fmla="*/ 1693 h 4439"/>
              <a:gd name="T20" fmla="*/ 1191 w 5672"/>
              <a:gd name="T21" fmla="*/ 2284 h 4439"/>
              <a:gd name="T22" fmla="*/ 706 w 5672"/>
              <a:gd name="T23" fmla="*/ 2945 h 4439"/>
              <a:gd name="T24" fmla="*/ 265 w 5672"/>
              <a:gd name="T25" fmla="*/ 3862 h 4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72" h="4439">
                <a:moveTo>
                  <a:pt x="265" y="3862"/>
                </a:moveTo>
                <a:cubicBezTo>
                  <a:pt x="0" y="2592"/>
                  <a:pt x="373" y="1876"/>
                  <a:pt x="1432" y="1152"/>
                </a:cubicBezTo>
                <a:cubicBezTo>
                  <a:pt x="2606" y="349"/>
                  <a:pt x="4063" y="0"/>
                  <a:pt x="5672" y="432"/>
                </a:cubicBezTo>
                <a:cubicBezTo>
                  <a:pt x="5275" y="1556"/>
                  <a:pt x="4577" y="2743"/>
                  <a:pt x="3558" y="3454"/>
                </a:cubicBezTo>
                <a:cubicBezTo>
                  <a:pt x="2878" y="3929"/>
                  <a:pt x="1937" y="4439"/>
                  <a:pt x="592" y="4277"/>
                </a:cubicBezTo>
                <a:cubicBezTo>
                  <a:pt x="652" y="3795"/>
                  <a:pt x="800" y="3366"/>
                  <a:pt x="1024" y="2963"/>
                </a:cubicBezTo>
                <a:cubicBezTo>
                  <a:pt x="1235" y="2581"/>
                  <a:pt x="1510" y="2234"/>
                  <a:pt x="1870" y="1988"/>
                </a:cubicBezTo>
                <a:cubicBezTo>
                  <a:pt x="2440" y="1600"/>
                  <a:pt x="3021" y="1372"/>
                  <a:pt x="3749" y="1102"/>
                </a:cubicBezTo>
                <a:cubicBezTo>
                  <a:pt x="3383" y="1117"/>
                  <a:pt x="3050" y="1174"/>
                  <a:pt x="2717" y="1278"/>
                </a:cubicBezTo>
                <a:cubicBezTo>
                  <a:pt x="2412" y="1373"/>
                  <a:pt x="2119" y="1517"/>
                  <a:pt x="1853" y="1693"/>
                </a:cubicBezTo>
                <a:cubicBezTo>
                  <a:pt x="1606" y="1855"/>
                  <a:pt x="1391" y="2066"/>
                  <a:pt x="1191" y="2284"/>
                </a:cubicBezTo>
                <a:cubicBezTo>
                  <a:pt x="1007" y="2485"/>
                  <a:pt x="844" y="2709"/>
                  <a:pt x="706" y="2945"/>
                </a:cubicBezTo>
                <a:cubicBezTo>
                  <a:pt x="535" y="3238"/>
                  <a:pt x="412" y="3557"/>
                  <a:pt x="265" y="3862"/>
                </a:cubicBezTo>
                <a:close/>
              </a:path>
            </a:pathLst>
          </a:custGeom>
          <a:solidFill>
            <a:srgbClr val="D348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000" dirty="0"/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7E69CDBF-3F6B-420C-8201-0212F11BB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0583" y="3419646"/>
            <a:ext cx="214716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000" dirty="0">
                <a:solidFill>
                  <a:srgbClr val="595959"/>
                </a:solidFill>
                <a:latin typeface="Akrobat" panose="00000600000000000000" pitchFamily="2" charset="-52"/>
              </a:rPr>
              <a:t>Гербициды, инсектициды, фунгициды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0" name="Rectangle 67">
            <a:extLst>
              <a:ext uri="{FF2B5EF4-FFF2-40B4-BE49-F238E27FC236}">
                <a16:creationId xmlns:a16="http://schemas.microsoft.com/office/drawing/2014/main" id="{B9942AE4-E074-4F0A-8C68-569E40263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909" y="2871487"/>
            <a:ext cx="2491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krobat" panose="00000600000000000000" pitchFamily="2" charset="-52"/>
              </a:rPr>
              <a:t>Листовое питание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CCE80391-2610-4A2F-A6FC-CE8D11998CF6}"/>
              </a:ext>
            </a:extLst>
          </p:cNvPr>
          <p:cNvSpPr/>
          <p:nvPr/>
        </p:nvSpPr>
        <p:spPr>
          <a:xfrm>
            <a:off x="500550" y="578276"/>
            <a:ext cx="309606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krobat" panose="00000600000000000000" pitchFamily="2" charset="-52"/>
              </a:rPr>
              <a:t>Прекращение фиксации азота - частое явление на протяжении вегетации растения, происходит из-за недостатка энергетических материалов - углеводов.</a:t>
            </a:r>
          </a:p>
          <a:p>
            <a:endParaRPr lang="ru-RU" sz="1600" b="1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Akrobat" panose="00000600000000000000" pitchFamily="2" charset="-52"/>
              </a:rPr>
              <a:t>В клубеньках, не получающих углеводы, активный леггемоглобин переходит в неактивный холеглобин, фиксация азота воздуха прекращается и клубеньки частично отмирают.</a:t>
            </a:r>
          </a:p>
          <a:p>
            <a:endParaRPr lang="ru-RU" sz="1600" b="1" dirty="0">
              <a:solidFill>
                <a:schemeClr val="bg1"/>
              </a:solidFill>
              <a:latin typeface="Akrobat" panose="00000600000000000000" pitchFamily="2" charset="-52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Akrobat" panose="00000600000000000000" pitchFamily="2" charset="-52"/>
              </a:rPr>
              <a:t>Усиление фотосинтеза и оттока углеводов посредством  листового питания ОПР, мы качественным образом влияем на:</a:t>
            </a:r>
          </a:p>
          <a:p>
            <a:r>
              <a:rPr lang="ru-RU" sz="1600" b="1" dirty="0">
                <a:solidFill>
                  <a:schemeClr val="bg1"/>
                </a:solidFill>
                <a:latin typeface="Akrobat" panose="00000600000000000000" pitchFamily="2" charset="-52"/>
              </a:rPr>
              <a:t>-  активность азотофиксации клубеньковых бактерий (фиксируется более 50 кг/га азота).</a:t>
            </a:r>
          </a:p>
          <a:p>
            <a:r>
              <a:rPr lang="ru-RU" sz="1600" b="1" dirty="0">
                <a:solidFill>
                  <a:schemeClr val="bg1"/>
                </a:solidFill>
                <a:latin typeface="Akrobat" panose="00000600000000000000" pitchFamily="2" charset="-52"/>
              </a:rPr>
              <a:t>- величину и качество урожая (повышение урожайности более чем на 20%).</a:t>
            </a:r>
          </a:p>
        </p:txBody>
      </p:sp>
    </p:spTree>
    <p:extLst>
      <p:ext uri="{BB962C8B-B14F-4D97-AF65-F5344CB8AC3E}">
        <p14:creationId xmlns:p14="http://schemas.microsoft.com/office/powerpoint/2010/main" val="396589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12180</TotalTime>
  <Words>1852</Words>
  <Application>Microsoft Office PowerPoint</Application>
  <PresentationFormat>Широкоэкранный</PresentationFormat>
  <Paragraphs>286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Akrobat</vt:lpstr>
      <vt:lpstr>Roboto</vt:lpstr>
      <vt:lpstr>Open Sans</vt:lpstr>
      <vt:lpstr>Arial</vt:lpstr>
      <vt:lpstr>Akrobat Black</vt:lpstr>
      <vt:lpstr>Wingdings</vt:lpstr>
      <vt:lpstr>Verdana</vt:lpstr>
      <vt:lpstr>Calibri</vt:lpstr>
      <vt:lpstr>Calibri Light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Маркетолог</dc:creator>
  <cp:lastModifiedBy>User</cp:lastModifiedBy>
  <cp:revision>121</cp:revision>
  <dcterms:created xsi:type="dcterms:W3CDTF">2024-07-30T05:08:28Z</dcterms:created>
  <dcterms:modified xsi:type="dcterms:W3CDTF">2025-12-12T15:53:22Z</dcterms:modified>
</cp:coreProperties>
</file>